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 id="2147483708" r:id="rId4"/>
    <p:sldMasterId id="2147483720" r:id="rId5"/>
  </p:sldMasterIdLst>
  <p:notesMasterIdLst>
    <p:notesMasterId r:id="rId41"/>
  </p:notesMasterIdLst>
  <p:sldIdLst>
    <p:sldId id="271" r:id="rId6"/>
    <p:sldId id="274" r:id="rId7"/>
    <p:sldId id="280" r:id="rId8"/>
    <p:sldId id="289" r:id="rId9"/>
    <p:sldId id="275" r:id="rId10"/>
    <p:sldId id="284" r:id="rId11"/>
    <p:sldId id="272" r:id="rId12"/>
    <p:sldId id="283" r:id="rId13"/>
    <p:sldId id="291" r:id="rId14"/>
    <p:sldId id="281" r:id="rId15"/>
    <p:sldId id="282" r:id="rId16"/>
    <p:sldId id="288" r:id="rId17"/>
    <p:sldId id="266" r:id="rId18"/>
    <p:sldId id="259" r:id="rId19"/>
    <p:sldId id="260" r:id="rId20"/>
    <p:sldId id="262" r:id="rId21"/>
    <p:sldId id="299" r:id="rId22"/>
    <p:sldId id="279" r:id="rId23"/>
    <p:sldId id="296" r:id="rId24"/>
    <p:sldId id="297" r:id="rId25"/>
    <p:sldId id="298" r:id="rId26"/>
    <p:sldId id="295" r:id="rId27"/>
    <p:sldId id="285" r:id="rId28"/>
    <p:sldId id="301" r:id="rId29"/>
    <p:sldId id="300" r:id="rId30"/>
    <p:sldId id="278" r:id="rId31"/>
    <p:sldId id="287" r:id="rId32"/>
    <p:sldId id="276" r:id="rId33"/>
    <p:sldId id="290" r:id="rId34"/>
    <p:sldId id="267" r:id="rId35"/>
    <p:sldId id="265" r:id="rId36"/>
    <p:sldId id="277" r:id="rId37"/>
    <p:sldId id="268" r:id="rId38"/>
    <p:sldId id="269" r:id="rId39"/>
    <p:sldId id="27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05" autoAdjust="0"/>
    <p:restoredTop sz="94660"/>
  </p:normalViewPr>
  <p:slideViewPr>
    <p:cSldViewPr snapToGrid="0">
      <p:cViewPr>
        <p:scale>
          <a:sx n="50" d="100"/>
          <a:sy n="50" d="100"/>
        </p:scale>
        <p:origin x="786" y="5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1B4B19-9151-495A-B539-126FE25F4F5F}" type="doc">
      <dgm:prSet loTypeId="urn:microsoft.com/office/officeart/2005/8/layout/cycle1" loCatId="cycle" qsTypeId="urn:microsoft.com/office/officeart/2005/8/quickstyle/simple1" qsCatId="simple" csTypeId="urn:microsoft.com/office/officeart/2005/8/colors/colorful5" csCatId="colorful" phldr="1"/>
      <dgm:spPr/>
      <dgm:t>
        <a:bodyPr/>
        <a:lstStyle/>
        <a:p>
          <a:endParaRPr lang="es-AR"/>
        </a:p>
      </dgm:t>
    </dgm:pt>
    <dgm:pt modelId="{071EC5D4-84AE-4A95-9E2C-A7BE008CBD0B}">
      <dgm:prSet phldrT="[Texto]"/>
      <dgm:spPr/>
      <dgm:t>
        <a:bodyPr/>
        <a:lstStyle/>
        <a:p>
          <a:r>
            <a:rPr lang="es-AR" b="1" dirty="0" smtClean="0">
              <a:solidFill>
                <a:schemeClr val="accent6">
                  <a:lumMod val="75000"/>
                </a:schemeClr>
              </a:solidFill>
            </a:rPr>
            <a:t>Derecho Civil y Comercial</a:t>
          </a:r>
          <a:endParaRPr lang="es-AR" b="1" dirty="0">
            <a:solidFill>
              <a:schemeClr val="accent6">
                <a:lumMod val="75000"/>
              </a:schemeClr>
            </a:solidFill>
          </a:endParaRPr>
        </a:p>
      </dgm:t>
    </dgm:pt>
    <dgm:pt modelId="{B371267F-540B-4B5B-95B2-7BFCB26B644A}" type="parTrans" cxnId="{C6D952A9-B0F3-47C5-9C5D-5B7CBE59B3A7}">
      <dgm:prSet/>
      <dgm:spPr/>
      <dgm:t>
        <a:bodyPr/>
        <a:lstStyle/>
        <a:p>
          <a:endParaRPr lang="es-AR"/>
        </a:p>
      </dgm:t>
    </dgm:pt>
    <dgm:pt modelId="{EFE3D615-3C91-4FF1-8C95-A2CE366F4712}" type="sibTrans" cxnId="{C6D952A9-B0F3-47C5-9C5D-5B7CBE59B3A7}">
      <dgm:prSet/>
      <dgm:spPr/>
      <dgm:t>
        <a:bodyPr/>
        <a:lstStyle/>
        <a:p>
          <a:endParaRPr lang="es-AR" dirty="0"/>
        </a:p>
      </dgm:t>
    </dgm:pt>
    <dgm:pt modelId="{E91E5FB8-4E26-43B4-8CDB-72E09FC7F3B6}">
      <dgm:prSet phldrT="[Texto]"/>
      <dgm:spPr/>
      <dgm:t>
        <a:bodyPr/>
        <a:lstStyle/>
        <a:p>
          <a:r>
            <a:rPr lang="es-AR" b="1" dirty="0" smtClean="0">
              <a:solidFill>
                <a:schemeClr val="accent6">
                  <a:lumMod val="75000"/>
                </a:schemeClr>
              </a:solidFill>
            </a:rPr>
            <a:t>Derecho Laboral</a:t>
          </a:r>
          <a:endParaRPr lang="es-AR" b="1" dirty="0">
            <a:solidFill>
              <a:schemeClr val="accent6">
                <a:lumMod val="75000"/>
              </a:schemeClr>
            </a:solidFill>
          </a:endParaRPr>
        </a:p>
      </dgm:t>
    </dgm:pt>
    <dgm:pt modelId="{596395BF-716E-446A-A9E9-852ECB801CF9}" type="parTrans" cxnId="{C6D3B452-906A-4F16-BA91-C95DD82C5776}">
      <dgm:prSet/>
      <dgm:spPr/>
      <dgm:t>
        <a:bodyPr/>
        <a:lstStyle/>
        <a:p>
          <a:endParaRPr lang="es-AR"/>
        </a:p>
      </dgm:t>
    </dgm:pt>
    <dgm:pt modelId="{4A5E99DC-8FCA-4A54-9927-C478EE663AA6}" type="sibTrans" cxnId="{C6D3B452-906A-4F16-BA91-C95DD82C5776}">
      <dgm:prSet/>
      <dgm:spPr/>
      <dgm:t>
        <a:bodyPr/>
        <a:lstStyle/>
        <a:p>
          <a:endParaRPr lang="es-AR" dirty="0"/>
        </a:p>
      </dgm:t>
    </dgm:pt>
    <dgm:pt modelId="{35D6F856-F266-4BBE-9590-C991FE4E2856}">
      <dgm:prSet phldrT="[Texto]"/>
      <dgm:spPr/>
      <dgm:t>
        <a:bodyPr/>
        <a:lstStyle/>
        <a:p>
          <a:r>
            <a:rPr lang="es-AR" b="1" dirty="0" smtClean="0">
              <a:solidFill>
                <a:schemeClr val="accent6">
                  <a:lumMod val="75000"/>
                </a:schemeClr>
              </a:solidFill>
            </a:rPr>
            <a:t>Derecho Administrativo</a:t>
          </a:r>
          <a:endParaRPr lang="es-AR" b="1" dirty="0">
            <a:solidFill>
              <a:schemeClr val="accent6">
                <a:lumMod val="75000"/>
              </a:schemeClr>
            </a:solidFill>
          </a:endParaRPr>
        </a:p>
      </dgm:t>
    </dgm:pt>
    <dgm:pt modelId="{7EF74CEF-074B-4E0E-965F-0352A0CBC840}" type="parTrans" cxnId="{551B7154-A4A5-497F-BA15-FF691622F85F}">
      <dgm:prSet/>
      <dgm:spPr/>
      <dgm:t>
        <a:bodyPr/>
        <a:lstStyle/>
        <a:p>
          <a:endParaRPr lang="es-AR"/>
        </a:p>
      </dgm:t>
    </dgm:pt>
    <dgm:pt modelId="{D8C999FC-8928-43A5-9EB1-13592227ACF5}" type="sibTrans" cxnId="{551B7154-A4A5-497F-BA15-FF691622F85F}">
      <dgm:prSet/>
      <dgm:spPr/>
      <dgm:t>
        <a:bodyPr/>
        <a:lstStyle/>
        <a:p>
          <a:endParaRPr lang="es-AR" dirty="0"/>
        </a:p>
      </dgm:t>
    </dgm:pt>
    <dgm:pt modelId="{EF5934D0-3C82-44D6-A8BA-E6197A779501}">
      <dgm:prSet phldrT="[Texto]"/>
      <dgm:spPr/>
      <dgm:t>
        <a:bodyPr/>
        <a:lstStyle/>
        <a:p>
          <a:r>
            <a:rPr lang="es-AR" b="1" dirty="0" smtClean="0">
              <a:solidFill>
                <a:schemeClr val="accent6">
                  <a:lumMod val="75000"/>
                </a:schemeClr>
              </a:solidFill>
            </a:rPr>
            <a:t>Derecho Penal</a:t>
          </a:r>
          <a:endParaRPr lang="es-AR" b="1" dirty="0">
            <a:solidFill>
              <a:schemeClr val="accent6">
                <a:lumMod val="75000"/>
              </a:schemeClr>
            </a:solidFill>
          </a:endParaRPr>
        </a:p>
      </dgm:t>
    </dgm:pt>
    <dgm:pt modelId="{3AAFFFA3-685E-44CF-A47E-736B82B84330}" type="parTrans" cxnId="{7387E437-8F0F-4A9F-BBF9-B467A7A91408}">
      <dgm:prSet/>
      <dgm:spPr/>
      <dgm:t>
        <a:bodyPr/>
        <a:lstStyle/>
        <a:p>
          <a:endParaRPr lang="es-AR"/>
        </a:p>
      </dgm:t>
    </dgm:pt>
    <dgm:pt modelId="{F5E3D094-87E0-4BF6-BD38-2B36C9A785D6}" type="sibTrans" cxnId="{7387E437-8F0F-4A9F-BBF9-B467A7A91408}">
      <dgm:prSet/>
      <dgm:spPr/>
      <dgm:t>
        <a:bodyPr/>
        <a:lstStyle/>
        <a:p>
          <a:endParaRPr lang="es-AR" dirty="0"/>
        </a:p>
      </dgm:t>
    </dgm:pt>
    <dgm:pt modelId="{CAE8ED95-2D98-49D9-B201-2D5BAF92A243}">
      <dgm:prSet phldrT="[Texto]"/>
      <dgm:spPr/>
      <dgm:t>
        <a:bodyPr/>
        <a:lstStyle/>
        <a:p>
          <a:r>
            <a:rPr lang="es-AR" b="1" dirty="0" smtClean="0">
              <a:solidFill>
                <a:schemeClr val="accent6">
                  <a:lumMod val="75000"/>
                </a:schemeClr>
              </a:solidFill>
            </a:rPr>
            <a:t>Derecho Constitucional</a:t>
          </a:r>
          <a:endParaRPr lang="es-AR" b="1" dirty="0">
            <a:solidFill>
              <a:schemeClr val="accent6">
                <a:lumMod val="75000"/>
              </a:schemeClr>
            </a:solidFill>
          </a:endParaRPr>
        </a:p>
      </dgm:t>
    </dgm:pt>
    <dgm:pt modelId="{5912A8BC-FEFC-4EE8-B656-D859F8B06997}" type="parTrans" cxnId="{8B19C3A3-D634-4F4C-B122-9E50010613A9}">
      <dgm:prSet/>
      <dgm:spPr/>
      <dgm:t>
        <a:bodyPr/>
        <a:lstStyle/>
        <a:p>
          <a:endParaRPr lang="es-AR"/>
        </a:p>
      </dgm:t>
    </dgm:pt>
    <dgm:pt modelId="{175980CD-CEDF-45DD-985F-BB45865F73D7}" type="sibTrans" cxnId="{8B19C3A3-D634-4F4C-B122-9E50010613A9}">
      <dgm:prSet/>
      <dgm:spPr/>
      <dgm:t>
        <a:bodyPr/>
        <a:lstStyle/>
        <a:p>
          <a:endParaRPr lang="es-AR"/>
        </a:p>
      </dgm:t>
    </dgm:pt>
    <dgm:pt modelId="{F860A29E-729C-4F66-ACEB-B4799FD110AB}" type="pres">
      <dgm:prSet presAssocID="{791B4B19-9151-495A-B539-126FE25F4F5F}" presName="cycle" presStyleCnt="0">
        <dgm:presLayoutVars>
          <dgm:dir/>
          <dgm:resizeHandles val="exact"/>
        </dgm:presLayoutVars>
      </dgm:prSet>
      <dgm:spPr/>
      <dgm:t>
        <a:bodyPr/>
        <a:lstStyle/>
        <a:p>
          <a:endParaRPr lang="es-AR"/>
        </a:p>
      </dgm:t>
    </dgm:pt>
    <dgm:pt modelId="{263E320F-7D68-4A2B-8FD1-324CD33AC0A8}" type="pres">
      <dgm:prSet presAssocID="{071EC5D4-84AE-4A95-9E2C-A7BE008CBD0B}" presName="dummy" presStyleCnt="0"/>
      <dgm:spPr/>
    </dgm:pt>
    <dgm:pt modelId="{CE0B43BB-F8C9-4644-82B0-E1D3B6B8897D}" type="pres">
      <dgm:prSet presAssocID="{071EC5D4-84AE-4A95-9E2C-A7BE008CBD0B}" presName="node" presStyleLbl="revTx" presStyleIdx="0" presStyleCnt="5">
        <dgm:presLayoutVars>
          <dgm:bulletEnabled val="1"/>
        </dgm:presLayoutVars>
      </dgm:prSet>
      <dgm:spPr/>
      <dgm:t>
        <a:bodyPr/>
        <a:lstStyle/>
        <a:p>
          <a:endParaRPr lang="es-AR"/>
        </a:p>
      </dgm:t>
    </dgm:pt>
    <dgm:pt modelId="{0AE68F2A-D8E2-4616-9310-83349F7969B3}" type="pres">
      <dgm:prSet presAssocID="{EFE3D615-3C91-4FF1-8C95-A2CE366F4712}" presName="sibTrans" presStyleLbl="node1" presStyleIdx="0" presStyleCnt="5"/>
      <dgm:spPr/>
      <dgm:t>
        <a:bodyPr/>
        <a:lstStyle/>
        <a:p>
          <a:endParaRPr lang="es-AR"/>
        </a:p>
      </dgm:t>
    </dgm:pt>
    <dgm:pt modelId="{4FECB253-8D0D-441C-A20E-FBBCD368C502}" type="pres">
      <dgm:prSet presAssocID="{E91E5FB8-4E26-43B4-8CDB-72E09FC7F3B6}" presName="dummy" presStyleCnt="0"/>
      <dgm:spPr/>
    </dgm:pt>
    <dgm:pt modelId="{DA5B4E02-DCBC-4D31-A7F4-E20F40E0300F}" type="pres">
      <dgm:prSet presAssocID="{E91E5FB8-4E26-43B4-8CDB-72E09FC7F3B6}" presName="node" presStyleLbl="revTx" presStyleIdx="1" presStyleCnt="5">
        <dgm:presLayoutVars>
          <dgm:bulletEnabled val="1"/>
        </dgm:presLayoutVars>
      </dgm:prSet>
      <dgm:spPr/>
      <dgm:t>
        <a:bodyPr/>
        <a:lstStyle/>
        <a:p>
          <a:endParaRPr lang="es-AR"/>
        </a:p>
      </dgm:t>
    </dgm:pt>
    <dgm:pt modelId="{11506B1E-10A6-4A6C-9511-AC4A1FFC1EF6}" type="pres">
      <dgm:prSet presAssocID="{4A5E99DC-8FCA-4A54-9927-C478EE663AA6}" presName="sibTrans" presStyleLbl="node1" presStyleIdx="1" presStyleCnt="5"/>
      <dgm:spPr/>
      <dgm:t>
        <a:bodyPr/>
        <a:lstStyle/>
        <a:p>
          <a:endParaRPr lang="es-AR"/>
        </a:p>
      </dgm:t>
    </dgm:pt>
    <dgm:pt modelId="{9B1ED68A-9128-4894-9EF4-BD3E77DB4323}" type="pres">
      <dgm:prSet presAssocID="{35D6F856-F266-4BBE-9590-C991FE4E2856}" presName="dummy" presStyleCnt="0"/>
      <dgm:spPr/>
    </dgm:pt>
    <dgm:pt modelId="{853019F2-6282-46ED-948E-3D35284781D2}" type="pres">
      <dgm:prSet presAssocID="{35D6F856-F266-4BBE-9590-C991FE4E2856}" presName="node" presStyleLbl="revTx" presStyleIdx="2" presStyleCnt="5">
        <dgm:presLayoutVars>
          <dgm:bulletEnabled val="1"/>
        </dgm:presLayoutVars>
      </dgm:prSet>
      <dgm:spPr/>
      <dgm:t>
        <a:bodyPr/>
        <a:lstStyle/>
        <a:p>
          <a:endParaRPr lang="es-AR"/>
        </a:p>
      </dgm:t>
    </dgm:pt>
    <dgm:pt modelId="{5E147272-C564-43FB-B81D-7BACE2437743}" type="pres">
      <dgm:prSet presAssocID="{D8C999FC-8928-43A5-9EB1-13592227ACF5}" presName="sibTrans" presStyleLbl="node1" presStyleIdx="2" presStyleCnt="5"/>
      <dgm:spPr/>
      <dgm:t>
        <a:bodyPr/>
        <a:lstStyle/>
        <a:p>
          <a:endParaRPr lang="es-AR"/>
        </a:p>
      </dgm:t>
    </dgm:pt>
    <dgm:pt modelId="{C6F441EA-C702-4B96-B79A-D7B6EE4ECE4C}" type="pres">
      <dgm:prSet presAssocID="{EF5934D0-3C82-44D6-A8BA-E6197A779501}" presName="dummy" presStyleCnt="0"/>
      <dgm:spPr/>
    </dgm:pt>
    <dgm:pt modelId="{C6CC2953-7D79-46B9-A1F8-AB40A37D2704}" type="pres">
      <dgm:prSet presAssocID="{EF5934D0-3C82-44D6-A8BA-E6197A779501}" presName="node" presStyleLbl="revTx" presStyleIdx="3" presStyleCnt="5">
        <dgm:presLayoutVars>
          <dgm:bulletEnabled val="1"/>
        </dgm:presLayoutVars>
      </dgm:prSet>
      <dgm:spPr/>
      <dgm:t>
        <a:bodyPr/>
        <a:lstStyle/>
        <a:p>
          <a:endParaRPr lang="es-AR"/>
        </a:p>
      </dgm:t>
    </dgm:pt>
    <dgm:pt modelId="{55315928-7C7A-43D5-BB83-9AA6C5A3225C}" type="pres">
      <dgm:prSet presAssocID="{F5E3D094-87E0-4BF6-BD38-2B36C9A785D6}" presName="sibTrans" presStyleLbl="node1" presStyleIdx="3" presStyleCnt="5"/>
      <dgm:spPr/>
      <dgm:t>
        <a:bodyPr/>
        <a:lstStyle/>
        <a:p>
          <a:endParaRPr lang="es-AR"/>
        </a:p>
      </dgm:t>
    </dgm:pt>
    <dgm:pt modelId="{4364E005-B323-4C7C-80CB-EC827D4BD566}" type="pres">
      <dgm:prSet presAssocID="{CAE8ED95-2D98-49D9-B201-2D5BAF92A243}" presName="dummy" presStyleCnt="0"/>
      <dgm:spPr/>
    </dgm:pt>
    <dgm:pt modelId="{F5E44FDE-02EC-49A4-A1FB-A2A97FECD15C}" type="pres">
      <dgm:prSet presAssocID="{CAE8ED95-2D98-49D9-B201-2D5BAF92A243}" presName="node" presStyleLbl="revTx" presStyleIdx="4" presStyleCnt="5">
        <dgm:presLayoutVars>
          <dgm:bulletEnabled val="1"/>
        </dgm:presLayoutVars>
      </dgm:prSet>
      <dgm:spPr/>
      <dgm:t>
        <a:bodyPr/>
        <a:lstStyle/>
        <a:p>
          <a:endParaRPr lang="es-AR"/>
        </a:p>
      </dgm:t>
    </dgm:pt>
    <dgm:pt modelId="{E7902A25-0C22-4252-B93D-C6A46CB88F63}" type="pres">
      <dgm:prSet presAssocID="{175980CD-CEDF-45DD-985F-BB45865F73D7}" presName="sibTrans" presStyleLbl="node1" presStyleIdx="4" presStyleCnt="5"/>
      <dgm:spPr/>
      <dgm:t>
        <a:bodyPr/>
        <a:lstStyle/>
        <a:p>
          <a:endParaRPr lang="es-AR"/>
        </a:p>
      </dgm:t>
    </dgm:pt>
  </dgm:ptLst>
  <dgm:cxnLst>
    <dgm:cxn modelId="{9830B9C2-6C9A-4603-9A01-F68E35026724}" type="presOf" srcId="{CAE8ED95-2D98-49D9-B201-2D5BAF92A243}" destId="{F5E44FDE-02EC-49A4-A1FB-A2A97FECD15C}" srcOrd="0" destOrd="0" presId="urn:microsoft.com/office/officeart/2005/8/layout/cycle1"/>
    <dgm:cxn modelId="{38DB428D-0D2D-47FF-A9BF-071F2112CE06}" type="presOf" srcId="{F5E3D094-87E0-4BF6-BD38-2B36C9A785D6}" destId="{55315928-7C7A-43D5-BB83-9AA6C5A3225C}" srcOrd="0" destOrd="0" presId="urn:microsoft.com/office/officeart/2005/8/layout/cycle1"/>
    <dgm:cxn modelId="{8B19C3A3-D634-4F4C-B122-9E50010613A9}" srcId="{791B4B19-9151-495A-B539-126FE25F4F5F}" destId="{CAE8ED95-2D98-49D9-B201-2D5BAF92A243}" srcOrd="4" destOrd="0" parTransId="{5912A8BC-FEFC-4EE8-B656-D859F8B06997}" sibTransId="{175980CD-CEDF-45DD-985F-BB45865F73D7}"/>
    <dgm:cxn modelId="{C5456F75-279D-4B58-A056-B0C98CD03FA8}" type="presOf" srcId="{35D6F856-F266-4BBE-9590-C991FE4E2856}" destId="{853019F2-6282-46ED-948E-3D35284781D2}" srcOrd="0" destOrd="0" presId="urn:microsoft.com/office/officeart/2005/8/layout/cycle1"/>
    <dgm:cxn modelId="{C6D3B452-906A-4F16-BA91-C95DD82C5776}" srcId="{791B4B19-9151-495A-B539-126FE25F4F5F}" destId="{E91E5FB8-4E26-43B4-8CDB-72E09FC7F3B6}" srcOrd="1" destOrd="0" parTransId="{596395BF-716E-446A-A9E9-852ECB801CF9}" sibTransId="{4A5E99DC-8FCA-4A54-9927-C478EE663AA6}"/>
    <dgm:cxn modelId="{168C9942-A965-4F17-83FD-F19B99B527FA}" type="presOf" srcId="{791B4B19-9151-495A-B539-126FE25F4F5F}" destId="{F860A29E-729C-4F66-ACEB-B4799FD110AB}" srcOrd="0" destOrd="0" presId="urn:microsoft.com/office/officeart/2005/8/layout/cycle1"/>
    <dgm:cxn modelId="{3AFAE977-1A55-4F68-AB29-EC5E1CD305D2}" type="presOf" srcId="{4A5E99DC-8FCA-4A54-9927-C478EE663AA6}" destId="{11506B1E-10A6-4A6C-9511-AC4A1FFC1EF6}" srcOrd="0" destOrd="0" presId="urn:microsoft.com/office/officeart/2005/8/layout/cycle1"/>
    <dgm:cxn modelId="{551B7154-A4A5-497F-BA15-FF691622F85F}" srcId="{791B4B19-9151-495A-B539-126FE25F4F5F}" destId="{35D6F856-F266-4BBE-9590-C991FE4E2856}" srcOrd="2" destOrd="0" parTransId="{7EF74CEF-074B-4E0E-965F-0352A0CBC840}" sibTransId="{D8C999FC-8928-43A5-9EB1-13592227ACF5}"/>
    <dgm:cxn modelId="{C6D952A9-B0F3-47C5-9C5D-5B7CBE59B3A7}" srcId="{791B4B19-9151-495A-B539-126FE25F4F5F}" destId="{071EC5D4-84AE-4A95-9E2C-A7BE008CBD0B}" srcOrd="0" destOrd="0" parTransId="{B371267F-540B-4B5B-95B2-7BFCB26B644A}" sibTransId="{EFE3D615-3C91-4FF1-8C95-A2CE366F4712}"/>
    <dgm:cxn modelId="{05C1DDD0-18E5-41A6-8B72-1E1BF1E51D39}" type="presOf" srcId="{E91E5FB8-4E26-43B4-8CDB-72E09FC7F3B6}" destId="{DA5B4E02-DCBC-4D31-A7F4-E20F40E0300F}" srcOrd="0" destOrd="0" presId="urn:microsoft.com/office/officeart/2005/8/layout/cycle1"/>
    <dgm:cxn modelId="{EBA31C94-F8E4-4F5A-A24F-8E9A08A86709}" type="presOf" srcId="{EF5934D0-3C82-44D6-A8BA-E6197A779501}" destId="{C6CC2953-7D79-46B9-A1F8-AB40A37D2704}" srcOrd="0" destOrd="0" presId="urn:microsoft.com/office/officeart/2005/8/layout/cycle1"/>
    <dgm:cxn modelId="{FF465E04-F328-4FB5-B263-51D0DF630D25}" type="presOf" srcId="{071EC5D4-84AE-4A95-9E2C-A7BE008CBD0B}" destId="{CE0B43BB-F8C9-4644-82B0-E1D3B6B8897D}" srcOrd="0" destOrd="0" presId="urn:microsoft.com/office/officeart/2005/8/layout/cycle1"/>
    <dgm:cxn modelId="{5832A203-F7DD-4F4D-9313-473D6DD88C64}" type="presOf" srcId="{EFE3D615-3C91-4FF1-8C95-A2CE366F4712}" destId="{0AE68F2A-D8E2-4616-9310-83349F7969B3}" srcOrd="0" destOrd="0" presId="urn:microsoft.com/office/officeart/2005/8/layout/cycle1"/>
    <dgm:cxn modelId="{91067824-589A-40D2-8D33-F5B76DE190C9}" type="presOf" srcId="{175980CD-CEDF-45DD-985F-BB45865F73D7}" destId="{E7902A25-0C22-4252-B93D-C6A46CB88F63}" srcOrd="0" destOrd="0" presId="urn:microsoft.com/office/officeart/2005/8/layout/cycle1"/>
    <dgm:cxn modelId="{7387E437-8F0F-4A9F-BBF9-B467A7A91408}" srcId="{791B4B19-9151-495A-B539-126FE25F4F5F}" destId="{EF5934D0-3C82-44D6-A8BA-E6197A779501}" srcOrd="3" destOrd="0" parTransId="{3AAFFFA3-685E-44CF-A47E-736B82B84330}" sibTransId="{F5E3D094-87E0-4BF6-BD38-2B36C9A785D6}"/>
    <dgm:cxn modelId="{BB7A1D20-5527-47FB-B059-34CCE108B5A3}" type="presOf" srcId="{D8C999FC-8928-43A5-9EB1-13592227ACF5}" destId="{5E147272-C564-43FB-B81D-7BACE2437743}" srcOrd="0" destOrd="0" presId="urn:microsoft.com/office/officeart/2005/8/layout/cycle1"/>
    <dgm:cxn modelId="{D8178698-77E4-42FC-804E-70F7FEA4D2D6}" type="presParOf" srcId="{F860A29E-729C-4F66-ACEB-B4799FD110AB}" destId="{263E320F-7D68-4A2B-8FD1-324CD33AC0A8}" srcOrd="0" destOrd="0" presId="urn:microsoft.com/office/officeart/2005/8/layout/cycle1"/>
    <dgm:cxn modelId="{AC5CDF36-C39C-4FD4-A894-3F532453EABB}" type="presParOf" srcId="{F860A29E-729C-4F66-ACEB-B4799FD110AB}" destId="{CE0B43BB-F8C9-4644-82B0-E1D3B6B8897D}" srcOrd="1" destOrd="0" presId="urn:microsoft.com/office/officeart/2005/8/layout/cycle1"/>
    <dgm:cxn modelId="{DF7064B1-44E3-461F-87E6-230B84FEF3F2}" type="presParOf" srcId="{F860A29E-729C-4F66-ACEB-B4799FD110AB}" destId="{0AE68F2A-D8E2-4616-9310-83349F7969B3}" srcOrd="2" destOrd="0" presId="urn:microsoft.com/office/officeart/2005/8/layout/cycle1"/>
    <dgm:cxn modelId="{84C55109-46D9-4C62-9FBD-AB10B50C98F2}" type="presParOf" srcId="{F860A29E-729C-4F66-ACEB-B4799FD110AB}" destId="{4FECB253-8D0D-441C-A20E-FBBCD368C502}" srcOrd="3" destOrd="0" presId="urn:microsoft.com/office/officeart/2005/8/layout/cycle1"/>
    <dgm:cxn modelId="{F94B269A-FDD9-4DB2-B2E6-230417C0E913}" type="presParOf" srcId="{F860A29E-729C-4F66-ACEB-B4799FD110AB}" destId="{DA5B4E02-DCBC-4D31-A7F4-E20F40E0300F}" srcOrd="4" destOrd="0" presId="urn:microsoft.com/office/officeart/2005/8/layout/cycle1"/>
    <dgm:cxn modelId="{469FC918-F014-4336-985F-94265082BAC2}" type="presParOf" srcId="{F860A29E-729C-4F66-ACEB-B4799FD110AB}" destId="{11506B1E-10A6-4A6C-9511-AC4A1FFC1EF6}" srcOrd="5" destOrd="0" presId="urn:microsoft.com/office/officeart/2005/8/layout/cycle1"/>
    <dgm:cxn modelId="{E59EF0A2-0E28-4E87-BDAD-76B95935D198}" type="presParOf" srcId="{F860A29E-729C-4F66-ACEB-B4799FD110AB}" destId="{9B1ED68A-9128-4894-9EF4-BD3E77DB4323}" srcOrd="6" destOrd="0" presId="urn:microsoft.com/office/officeart/2005/8/layout/cycle1"/>
    <dgm:cxn modelId="{2B908CE8-5936-4A19-BC7D-019FDC8B9997}" type="presParOf" srcId="{F860A29E-729C-4F66-ACEB-B4799FD110AB}" destId="{853019F2-6282-46ED-948E-3D35284781D2}" srcOrd="7" destOrd="0" presId="urn:microsoft.com/office/officeart/2005/8/layout/cycle1"/>
    <dgm:cxn modelId="{88D964B0-6281-4895-B813-FE0057A299F5}" type="presParOf" srcId="{F860A29E-729C-4F66-ACEB-B4799FD110AB}" destId="{5E147272-C564-43FB-B81D-7BACE2437743}" srcOrd="8" destOrd="0" presId="urn:microsoft.com/office/officeart/2005/8/layout/cycle1"/>
    <dgm:cxn modelId="{B2BB02D7-0812-4775-B82F-F13A5A781598}" type="presParOf" srcId="{F860A29E-729C-4F66-ACEB-B4799FD110AB}" destId="{C6F441EA-C702-4B96-B79A-D7B6EE4ECE4C}" srcOrd="9" destOrd="0" presId="urn:microsoft.com/office/officeart/2005/8/layout/cycle1"/>
    <dgm:cxn modelId="{FE2DCCAC-D987-4C72-AF28-5B6FF7E02DC2}" type="presParOf" srcId="{F860A29E-729C-4F66-ACEB-B4799FD110AB}" destId="{C6CC2953-7D79-46B9-A1F8-AB40A37D2704}" srcOrd="10" destOrd="0" presId="urn:microsoft.com/office/officeart/2005/8/layout/cycle1"/>
    <dgm:cxn modelId="{BF36FF22-F888-43C0-86DD-C804CCB70C2F}" type="presParOf" srcId="{F860A29E-729C-4F66-ACEB-B4799FD110AB}" destId="{55315928-7C7A-43D5-BB83-9AA6C5A3225C}" srcOrd="11" destOrd="0" presId="urn:microsoft.com/office/officeart/2005/8/layout/cycle1"/>
    <dgm:cxn modelId="{C80670BA-0CCB-4AE4-B5F3-271EA2E2759B}" type="presParOf" srcId="{F860A29E-729C-4F66-ACEB-B4799FD110AB}" destId="{4364E005-B323-4C7C-80CB-EC827D4BD566}" srcOrd="12" destOrd="0" presId="urn:microsoft.com/office/officeart/2005/8/layout/cycle1"/>
    <dgm:cxn modelId="{3B301B4C-ABC1-4F8A-B96A-6E2C0F3E331C}" type="presParOf" srcId="{F860A29E-729C-4F66-ACEB-B4799FD110AB}" destId="{F5E44FDE-02EC-49A4-A1FB-A2A97FECD15C}" srcOrd="13" destOrd="0" presId="urn:microsoft.com/office/officeart/2005/8/layout/cycle1"/>
    <dgm:cxn modelId="{6C7D4AB9-DD76-4641-8F6C-160307CA0116}" type="presParOf" srcId="{F860A29E-729C-4F66-ACEB-B4799FD110AB}" destId="{E7902A25-0C22-4252-B93D-C6A46CB88F63}" srcOrd="14"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F7F37A-6B8C-47C0-B01B-521AA940ED98}" type="doc">
      <dgm:prSet loTypeId="urn:microsoft.com/office/officeart/2005/8/layout/arrow2" loCatId="process" qsTypeId="urn:microsoft.com/office/officeart/2005/8/quickstyle/3d2#1" qsCatId="3D" csTypeId="urn:microsoft.com/office/officeart/2005/8/colors/colorful4" csCatId="colorful" phldr="1"/>
      <dgm:spPr/>
    </dgm:pt>
    <dgm:pt modelId="{446D3057-8354-48D6-975E-4B1770CC2AEA}">
      <dgm:prSet phldrT="[Texto]" custT="1"/>
      <dgm:spPr/>
      <dgm:t>
        <a:bodyPr/>
        <a:lstStyle/>
        <a:p>
          <a:r>
            <a:rPr lang="es-AR" sz="2400" dirty="0" smtClean="0">
              <a:solidFill>
                <a:schemeClr val="tx2">
                  <a:lumMod val="50000"/>
                </a:schemeClr>
              </a:solidFill>
              <a:effectLst/>
              <a:latin typeface="Calibri" pitchFamily="34" charset="0"/>
            </a:rPr>
            <a:t>Débil</a:t>
          </a:r>
          <a:endParaRPr lang="es-AR" sz="2400" dirty="0">
            <a:solidFill>
              <a:schemeClr val="tx2">
                <a:lumMod val="50000"/>
              </a:schemeClr>
            </a:solidFill>
            <a:effectLst/>
            <a:latin typeface="Calibri" pitchFamily="34" charset="0"/>
          </a:endParaRPr>
        </a:p>
      </dgm:t>
    </dgm:pt>
    <dgm:pt modelId="{C7119F1B-5A61-4838-A7EA-2016544058AD}" type="parTrans" cxnId="{8F903C15-2FFD-4173-B769-5F1150DBD90C}">
      <dgm:prSet/>
      <dgm:spPr/>
      <dgm:t>
        <a:bodyPr/>
        <a:lstStyle/>
        <a:p>
          <a:endParaRPr lang="es-AR"/>
        </a:p>
      </dgm:t>
    </dgm:pt>
    <dgm:pt modelId="{35A8630D-4557-4D66-84C6-0C6E4F7665EB}" type="sibTrans" cxnId="{8F903C15-2FFD-4173-B769-5F1150DBD90C}">
      <dgm:prSet/>
      <dgm:spPr/>
      <dgm:t>
        <a:bodyPr/>
        <a:lstStyle/>
        <a:p>
          <a:endParaRPr lang="es-AR"/>
        </a:p>
      </dgm:t>
    </dgm:pt>
    <dgm:pt modelId="{3515D5D9-9706-43BC-ABD5-71201EBCDE78}">
      <dgm:prSet phldrT="[Texto]" custT="1"/>
      <dgm:spPr/>
      <dgm:t>
        <a:bodyPr/>
        <a:lstStyle/>
        <a:p>
          <a:r>
            <a:rPr lang="es-AR" sz="2400" dirty="0" smtClean="0">
              <a:solidFill>
                <a:schemeClr val="tx2">
                  <a:lumMod val="50000"/>
                </a:schemeClr>
              </a:solidFill>
              <a:effectLst/>
              <a:latin typeface="Calibri" pitchFamily="34" charset="0"/>
            </a:rPr>
            <a:t>Fuerte</a:t>
          </a:r>
          <a:endParaRPr lang="es-AR" sz="2400" dirty="0">
            <a:solidFill>
              <a:schemeClr val="tx2">
                <a:lumMod val="50000"/>
              </a:schemeClr>
            </a:solidFill>
            <a:effectLst/>
            <a:latin typeface="Calibri" pitchFamily="34" charset="0"/>
          </a:endParaRPr>
        </a:p>
      </dgm:t>
    </dgm:pt>
    <dgm:pt modelId="{A5C3F27C-255B-40F7-9FD9-7681DF33BE66}" type="parTrans" cxnId="{B1BE736B-28AD-4768-A601-D3DDDEB8222A}">
      <dgm:prSet/>
      <dgm:spPr/>
      <dgm:t>
        <a:bodyPr/>
        <a:lstStyle/>
        <a:p>
          <a:endParaRPr lang="es-AR"/>
        </a:p>
      </dgm:t>
    </dgm:pt>
    <dgm:pt modelId="{145FEBA2-1421-449F-AFB1-DB7008AF37B6}" type="sibTrans" cxnId="{B1BE736B-28AD-4768-A601-D3DDDEB8222A}">
      <dgm:prSet/>
      <dgm:spPr/>
      <dgm:t>
        <a:bodyPr/>
        <a:lstStyle/>
        <a:p>
          <a:endParaRPr lang="es-AR"/>
        </a:p>
      </dgm:t>
    </dgm:pt>
    <dgm:pt modelId="{D4FF49A7-1D36-431D-9E26-9A2A8C887242}">
      <dgm:prSet phldrT="[Texto]" custT="1"/>
      <dgm:spPr/>
      <dgm:t>
        <a:bodyPr/>
        <a:lstStyle/>
        <a:p>
          <a:r>
            <a:rPr lang="es-AR" sz="2400" dirty="0" smtClean="0">
              <a:solidFill>
                <a:schemeClr val="tx2">
                  <a:lumMod val="50000"/>
                </a:schemeClr>
              </a:solidFill>
              <a:effectLst/>
              <a:latin typeface="Calibri" pitchFamily="34" charset="0"/>
            </a:rPr>
            <a:t>Súper fuerte</a:t>
          </a:r>
          <a:endParaRPr lang="es-AR" sz="2400" dirty="0">
            <a:solidFill>
              <a:schemeClr val="tx2">
                <a:lumMod val="50000"/>
              </a:schemeClr>
            </a:solidFill>
            <a:effectLst/>
            <a:latin typeface="Calibri" pitchFamily="34" charset="0"/>
          </a:endParaRPr>
        </a:p>
      </dgm:t>
    </dgm:pt>
    <dgm:pt modelId="{CFC2BEEB-DA2D-4B46-A0CA-8B4BE44D6866}" type="parTrans" cxnId="{4F004BBB-623C-496D-B694-DC3FDEB77ADF}">
      <dgm:prSet/>
      <dgm:spPr/>
      <dgm:t>
        <a:bodyPr/>
        <a:lstStyle/>
        <a:p>
          <a:endParaRPr lang="es-AR"/>
        </a:p>
      </dgm:t>
    </dgm:pt>
    <dgm:pt modelId="{9663C51F-D38A-4BA8-8C08-17BFF2E030C1}" type="sibTrans" cxnId="{4F004BBB-623C-496D-B694-DC3FDEB77ADF}">
      <dgm:prSet/>
      <dgm:spPr/>
      <dgm:t>
        <a:bodyPr/>
        <a:lstStyle/>
        <a:p>
          <a:endParaRPr lang="es-AR"/>
        </a:p>
      </dgm:t>
    </dgm:pt>
    <dgm:pt modelId="{4FDDD619-1AFB-4371-8687-7D66B2AF3C7A}" type="pres">
      <dgm:prSet presAssocID="{C3F7F37A-6B8C-47C0-B01B-521AA940ED98}" presName="arrowDiagram" presStyleCnt="0">
        <dgm:presLayoutVars>
          <dgm:chMax val="5"/>
          <dgm:dir/>
          <dgm:resizeHandles val="exact"/>
        </dgm:presLayoutVars>
      </dgm:prSet>
      <dgm:spPr/>
    </dgm:pt>
    <dgm:pt modelId="{8C014977-F98C-48F2-8A24-92EF02F91CD8}" type="pres">
      <dgm:prSet presAssocID="{C3F7F37A-6B8C-47C0-B01B-521AA940ED98}" presName="arrow" presStyleLbl="bgShp" presStyleIdx="0" presStyleCnt="1" custLinFactNeighborX="-24519" custLinFactNeighborY="81076"/>
      <dgm:spPr/>
    </dgm:pt>
    <dgm:pt modelId="{AB7F84A5-8674-4CF0-B5FB-D2BCE91F9174}" type="pres">
      <dgm:prSet presAssocID="{C3F7F37A-6B8C-47C0-B01B-521AA940ED98}" presName="arrowDiagram3" presStyleCnt="0"/>
      <dgm:spPr/>
    </dgm:pt>
    <dgm:pt modelId="{0A11862B-E862-4314-B5F1-814B9B82A0A5}" type="pres">
      <dgm:prSet presAssocID="{446D3057-8354-48D6-975E-4B1770CC2AEA}" presName="bullet3a" presStyleLbl="node1" presStyleIdx="0" presStyleCnt="3"/>
      <dgm:spPr/>
    </dgm:pt>
    <dgm:pt modelId="{9B312B68-8147-4171-93FF-8589FDBDE455}" type="pres">
      <dgm:prSet presAssocID="{446D3057-8354-48D6-975E-4B1770CC2AEA}" presName="textBox3a" presStyleLbl="revTx" presStyleIdx="0" presStyleCnt="3">
        <dgm:presLayoutVars>
          <dgm:bulletEnabled val="1"/>
        </dgm:presLayoutVars>
      </dgm:prSet>
      <dgm:spPr/>
      <dgm:t>
        <a:bodyPr/>
        <a:lstStyle/>
        <a:p>
          <a:endParaRPr lang="es-AR"/>
        </a:p>
      </dgm:t>
    </dgm:pt>
    <dgm:pt modelId="{4622A09E-DAF1-4882-A5F3-567CA6B77806}" type="pres">
      <dgm:prSet presAssocID="{3515D5D9-9706-43BC-ABD5-71201EBCDE78}" presName="bullet3b" presStyleLbl="node1" presStyleIdx="1" presStyleCnt="3"/>
      <dgm:spPr/>
    </dgm:pt>
    <dgm:pt modelId="{99B576B2-93EA-494A-AB5B-E2B9ABA3AD16}" type="pres">
      <dgm:prSet presAssocID="{3515D5D9-9706-43BC-ABD5-71201EBCDE78}" presName="textBox3b" presStyleLbl="revTx" presStyleIdx="1" presStyleCnt="3">
        <dgm:presLayoutVars>
          <dgm:bulletEnabled val="1"/>
        </dgm:presLayoutVars>
      </dgm:prSet>
      <dgm:spPr/>
      <dgm:t>
        <a:bodyPr/>
        <a:lstStyle/>
        <a:p>
          <a:endParaRPr lang="es-AR"/>
        </a:p>
      </dgm:t>
    </dgm:pt>
    <dgm:pt modelId="{A02355B8-C2CE-4E72-8A47-7174625DAEFF}" type="pres">
      <dgm:prSet presAssocID="{D4FF49A7-1D36-431D-9E26-9A2A8C887242}" presName="bullet3c" presStyleLbl="node1" presStyleIdx="2" presStyleCnt="3"/>
      <dgm:spPr/>
    </dgm:pt>
    <dgm:pt modelId="{9B7F0392-F23B-402D-A466-C8ADF01AF016}" type="pres">
      <dgm:prSet presAssocID="{D4FF49A7-1D36-431D-9E26-9A2A8C887242}" presName="textBox3c" presStyleLbl="revTx" presStyleIdx="2" presStyleCnt="3">
        <dgm:presLayoutVars>
          <dgm:bulletEnabled val="1"/>
        </dgm:presLayoutVars>
      </dgm:prSet>
      <dgm:spPr/>
      <dgm:t>
        <a:bodyPr/>
        <a:lstStyle/>
        <a:p>
          <a:endParaRPr lang="es-AR"/>
        </a:p>
      </dgm:t>
    </dgm:pt>
  </dgm:ptLst>
  <dgm:cxnLst>
    <dgm:cxn modelId="{4F004BBB-623C-496D-B694-DC3FDEB77ADF}" srcId="{C3F7F37A-6B8C-47C0-B01B-521AA940ED98}" destId="{D4FF49A7-1D36-431D-9E26-9A2A8C887242}" srcOrd="2" destOrd="0" parTransId="{CFC2BEEB-DA2D-4B46-A0CA-8B4BE44D6866}" sibTransId="{9663C51F-D38A-4BA8-8C08-17BFF2E030C1}"/>
    <dgm:cxn modelId="{8F903C15-2FFD-4173-B769-5F1150DBD90C}" srcId="{C3F7F37A-6B8C-47C0-B01B-521AA940ED98}" destId="{446D3057-8354-48D6-975E-4B1770CC2AEA}" srcOrd="0" destOrd="0" parTransId="{C7119F1B-5A61-4838-A7EA-2016544058AD}" sibTransId="{35A8630D-4557-4D66-84C6-0C6E4F7665EB}"/>
    <dgm:cxn modelId="{0D87A78C-57EE-4A8D-B304-93DFC32ECD22}" type="presOf" srcId="{C3F7F37A-6B8C-47C0-B01B-521AA940ED98}" destId="{4FDDD619-1AFB-4371-8687-7D66B2AF3C7A}" srcOrd="0" destOrd="0" presId="urn:microsoft.com/office/officeart/2005/8/layout/arrow2"/>
    <dgm:cxn modelId="{27C3F862-430E-4958-BC6E-FCF2A9A5A869}" type="presOf" srcId="{3515D5D9-9706-43BC-ABD5-71201EBCDE78}" destId="{99B576B2-93EA-494A-AB5B-E2B9ABA3AD16}" srcOrd="0" destOrd="0" presId="urn:microsoft.com/office/officeart/2005/8/layout/arrow2"/>
    <dgm:cxn modelId="{6826F4D2-3E29-4D3D-A322-72D6B05EC52A}" type="presOf" srcId="{D4FF49A7-1D36-431D-9E26-9A2A8C887242}" destId="{9B7F0392-F23B-402D-A466-C8ADF01AF016}" srcOrd="0" destOrd="0" presId="urn:microsoft.com/office/officeart/2005/8/layout/arrow2"/>
    <dgm:cxn modelId="{B1BE736B-28AD-4768-A601-D3DDDEB8222A}" srcId="{C3F7F37A-6B8C-47C0-B01B-521AA940ED98}" destId="{3515D5D9-9706-43BC-ABD5-71201EBCDE78}" srcOrd="1" destOrd="0" parTransId="{A5C3F27C-255B-40F7-9FD9-7681DF33BE66}" sibTransId="{145FEBA2-1421-449F-AFB1-DB7008AF37B6}"/>
    <dgm:cxn modelId="{0E575AC4-C356-4EB9-BED3-E4A51C91A264}" type="presOf" srcId="{446D3057-8354-48D6-975E-4B1770CC2AEA}" destId="{9B312B68-8147-4171-93FF-8589FDBDE455}" srcOrd="0" destOrd="0" presId="urn:microsoft.com/office/officeart/2005/8/layout/arrow2"/>
    <dgm:cxn modelId="{7E07D140-3A46-464A-BEEB-5180F795E0CE}" type="presParOf" srcId="{4FDDD619-1AFB-4371-8687-7D66B2AF3C7A}" destId="{8C014977-F98C-48F2-8A24-92EF02F91CD8}" srcOrd="0" destOrd="0" presId="urn:microsoft.com/office/officeart/2005/8/layout/arrow2"/>
    <dgm:cxn modelId="{62632342-EA95-4459-A1C1-A11E05E82533}" type="presParOf" srcId="{4FDDD619-1AFB-4371-8687-7D66B2AF3C7A}" destId="{AB7F84A5-8674-4CF0-B5FB-D2BCE91F9174}" srcOrd="1" destOrd="0" presId="urn:microsoft.com/office/officeart/2005/8/layout/arrow2"/>
    <dgm:cxn modelId="{C2DB250A-541A-4884-938F-1B590E4B9020}" type="presParOf" srcId="{AB7F84A5-8674-4CF0-B5FB-D2BCE91F9174}" destId="{0A11862B-E862-4314-B5F1-814B9B82A0A5}" srcOrd="0" destOrd="0" presId="urn:microsoft.com/office/officeart/2005/8/layout/arrow2"/>
    <dgm:cxn modelId="{B17229E2-86BB-4BCC-94F7-B53A9C419211}" type="presParOf" srcId="{AB7F84A5-8674-4CF0-B5FB-D2BCE91F9174}" destId="{9B312B68-8147-4171-93FF-8589FDBDE455}" srcOrd="1" destOrd="0" presId="urn:microsoft.com/office/officeart/2005/8/layout/arrow2"/>
    <dgm:cxn modelId="{55D5D9BE-3837-4A46-A05F-D2F61F938283}" type="presParOf" srcId="{AB7F84A5-8674-4CF0-B5FB-D2BCE91F9174}" destId="{4622A09E-DAF1-4882-A5F3-567CA6B77806}" srcOrd="2" destOrd="0" presId="urn:microsoft.com/office/officeart/2005/8/layout/arrow2"/>
    <dgm:cxn modelId="{4FCB06FF-CC5F-43BF-9223-E5CD83CE6CC4}" type="presParOf" srcId="{AB7F84A5-8674-4CF0-B5FB-D2BCE91F9174}" destId="{99B576B2-93EA-494A-AB5B-E2B9ABA3AD16}" srcOrd="3" destOrd="0" presId="urn:microsoft.com/office/officeart/2005/8/layout/arrow2"/>
    <dgm:cxn modelId="{3C2BF4A1-5EFE-4338-A4C7-133E7F668614}" type="presParOf" srcId="{AB7F84A5-8674-4CF0-B5FB-D2BCE91F9174}" destId="{A02355B8-C2CE-4E72-8A47-7174625DAEFF}" srcOrd="4" destOrd="0" presId="urn:microsoft.com/office/officeart/2005/8/layout/arrow2"/>
    <dgm:cxn modelId="{4AD1932A-F335-4265-9C27-3EFF6614CAEB}" type="presParOf" srcId="{AB7F84A5-8674-4CF0-B5FB-D2BCE91F9174}" destId="{9B7F0392-F23B-402D-A466-C8ADF01AF016}"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B43BB-F8C9-4644-82B0-E1D3B6B8897D}">
      <dsp:nvSpPr>
        <dsp:cNvPr id="0" name=""/>
        <dsp:cNvSpPr/>
      </dsp:nvSpPr>
      <dsp:spPr>
        <a:xfrm>
          <a:off x="5442948" y="47585"/>
          <a:ext cx="1577728" cy="1577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s-AR" sz="1900" b="1" kern="1200" dirty="0" smtClean="0">
              <a:solidFill>
                <a:schemeClr val="accent6">
                  <a:lumMod val="75000"/>
                </a:schemeClr>
              </a:solidFill>
            </a:rPr>
            <a:t>Derecho Civil y Comercial</a:t>
          </a:r>
          <a:endParaRPr lang="es-AR" sz="1900" b="1" kern="1200" dirty="0">
            <a:solidFill>
              <a:schemeClr val="accent6">
                <a:lumMod val="75000"/>
              </a:schemeClr>
            </a:solidFill>
          </a:endParaRPr>
        </a:p>
      </dsp:txBody>
      <dsp:txXfrm>
        <a:off x="5442948" y="47585"/>
        <a:ext cx="1577728" cy="1577728"/>
      </dsp:txXfrm>
    </dsp:sp>
    <dsp:sp modelId="{0AE68F2A-D8E2-4616-9310-83349F7969B3}">
      <dsp:nvSpPr>
        <dsp:cNvPr id="0" name=""/>
        <dsp:cNvSpPr/>
      </dsp:nvSpPr>
      <dsp:spPr>
        <a:xfrm>
          <a:off x="1732748" y="2085"/>
          <a:ext cx="5913860" cy="5913860"/>
        </a:xfrm>
        <a:prstGeom prst="circularArrow">
          <a:avLst>
            <a:gd name="adj1" fmla="val 5202"/>
            <a:gd name="adj2" fmla="val 336070"/>
            <a:gd name="adj3" fmla="val 21292604"/>
            <a:gd name="adj4" fmla="val 19766797"/>
            <a:gd name="adj5" fmla="val 6069"/>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5B4E02-DCBC-4D31-A7F4-E20F40E0300F}">
      <dsp:nvSpPr>
        <dsp:cNvPr id="0" name=""/>
        <dsp:cNvSpPr/>
      </dsp:nvSpPr>
      <dsp:spPr>
        <a:xfrm>
          <a:off x="6396039" y="2980898"/>
          <a:ext cx="1577728" cy="1577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s-AR" sz="1900" b="1" kern="1200" dirty="0" smtClean="0">
              <a:solidFill>
                <a:schemeClr val="accent6">
                  <a:lumMod val="75000"/>
                </a:schemeClr>
              </a:solidFill>
            </a:rPr>
            <a:t>Derecho Laboral</a:t>
          </a:r>
          <a:endParaRPr lang="es-AR" sz="1900" b="1" kern="1200" dirty="0">
            <a:solidFill>
              <a:schemeClr val="accent6">
                <a:lumMod val="75000"/>
              </a:schemeClr>
            </a:solidFill>
          </a:endParaRPr>
        </a:p>
      </dsp:txBody>
      <dsp:txXfrm>
        <a:off x="6396039" y="2980898"/>
        <a:ext cx="1577728" cy="1577728"/>
      </dsp:txXfrm>
    </dsp:sp>
    <dsp:sp modelId="{11506B1E-10A6-4A6C-9511-AC4A1FFC1EF6}">
      <dsp:nvSpPr>
        <dsp:cNvPr id="0" name=""/>
        <dsp:cNvSpPr/>
      </dsp:nvSpPr>
      <dsp:spPr>
        <a:xfrm>
          <a:off x="1732748" y="2085"/>
          <a:ext cx="5913860" cy="5913860"/>
        </a:xfrm>
        <a:prstGeom prst="circularArrow">
          <a:avLst>
            <a:gd name="adj1" fmla="val 5202"/>
            <a:gd name="adj2" fmla="val 336070"/>
            <a:gd name="adj3" fmla="val 4014037"/>
            <a:gd name="adj4" fmla="val 2254039"/>
            <a:gd name="adj5" fmla="val 6069"/>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3019F2-6282-46ED-948E-3D35284781D2}">
      <dsp:nvSpPr>
        <dsp:cNvPr id="0" name=""/>
        <dsp:cNvSpPr/>
      </dsp:nvSpPr>
      <dsp:spPr>
        <a:xfrm>
          <a:off x="3900814" y="4793785"/>
          <a:ext cx="1577728" cy="1577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s-AR" sz="1900" b="1" kern="1200" dirty="0" smtClean="0">
              <a:solidFill>
                <a:schemeClr val="accent6">
                  <a:lumMod val="75000"/>
                </a:schemeClr>
              </a:solidFill>
            </a:rPr>
            <a:t>Derecho Administrativo</a:t>
          </a:r>
          <a:endParaRPr lang="es-AR" sz="1900" b="1" kern="1200" dirty="0">
            <a:solidFill>
              <a:schemeClr val="accent6">
                <a:lumMod val="75000"/>
              </a:schemeClr>
            </a:solidFill>
          </a:endParaRPr>
        </a:p>
      </dsp:txBody>
      <dsp:txXfrm>
        <a:off x="3900814" y="4793785"/>
        <a:ext cx="1577728" cy="1577728"/>
      </dsp:txXfrm>
    </dsp:sp>
    <dsp:sp modelId="{5E147272-C564-43FB-B81D-7BACE2437743}">
      <dsp:nvSpPr>
        <dsp:cNvPr id="0" name=""/>
        <dsp:cNvSpPr/>
      </dsp:nvSpPr>
      <dsp:spPr>
        <a:xfrm>
          <a:off x="1732748" y="2085"/>
          <a:ext cx="5913860" cy="5913860"/>
        </a:xfrm>
        <a:prstGeom prst="circularArrow">
          <a:avLst>
            <a:gd name="adj1" fmla="val 5202"/>
            <a:gd name="adj2" fmla="val 336070"/>
            <a:gd name="adj3" fmla="val 8209891"/>
            <a:gd name="adj4" fmla="val 6449893"/>
            <a:gd name="adj5" fmla="val 6069"/>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CC2953-7D79-46B9-A1F8-AB40A37D2704}">
      <dsp:nvSpPr>
        <dsp:cNvPr id="0" name=""/>
        <dsp:cNvSpPr/>
      </dsp:nvSpPr>
      <dsp:spPr>
        <a:xfrm>
          <a:off x="1405589" y="2980898"/>
          <a:ext cx="1577728" cy="1577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s-AR" sz="1900" b="1" kern="1200" dirty="0" smtClean="0">
              <a:solidFill>
                <a:schemeClr val="accent6">
                  <a:lumMod val="75000"/>
                </a:schemeClr>
              </a:solidFill>
            </a:rPr>
            <a:t>Derecho Penal</a:t>
          </a:r>
          <a:endParaRPr lang="es-AR" sz="1900" b="1" kern="1200" dirty="0">
            <a:solidFill>
              <a:schemeClr val="accent6">
                <a:lumMod val="75000"/>
              </a:schemeClr>
            </a:solidFill>
          </a:endParaRPr>
        </a:p>
      </dsp:txBody>
      <dsp:txXfrm>
        <a:off x="1405589" y="2980898"/>
        <a:ext cx="1577728" cy="1577728"/>
      </dsp:txXfrm>
    </dsp:sp>
    <dsp:sp modelId="{55315928-7C7A-43D5-BB83-9AA6C5A3225C}">
      <dsp:nvSpPr>
        <dsp:cNvPr id="0" name=""/>
        <dsp:cNvSpPr/>
      </dsp:nvSpPr>
      <dsp:spPr>
        <a:xfrm>
          <a:off x="1732748" y="2085"/>
          <a:ext cx="5913860" cy="5913860"/>
        </a:xfrm>
        <a:prstGeom prst="circularArrow">
          <a:avLst>
            <a:gd name="adj1" fmla="val 5202"/>
            <a:gd name="adj2" fmla="val 336070"/>
            <a:gd name="adj3" fmla="val 12297133"/>
            <a:gd name="adj4" fmla="val 10771326"/>
            <a:gd name="adj5" fmla="val 6069"/>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E44FDE-02EC-49A4-A1FB-A2A97FECD15C}">
      <dsp:nvSpPr>
        <dsp:cNvPr id="0" name=""/>
        <dsp:cNvSpPr/>
      </dsp:nvSpPr>
      <dsp:spPr>
        <a:xfrm>
          <a:off x="2358680" y="47585"/>
          <a:ext cx="1577728" cy="1577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s-AR" sz="1900" b="1" kern="1200" dirty="0" smtClean="0">
              <a:solidFill>
                <a:schemeClr val="accent6">
                  <a:lumMod val="75000"/>
                </a:schemeClr>
              </a:solidFill>
            </a:rPr>
            <a:t>Derecho Constitucional</a:t>
          </a:r>
          <a:endParaRPr lang="es-AR" sz="1900" b="1" kern="1200" dirty="0">
            <a:solidFill>
              <a:schemeClr val="accent6">
                <a:lumMod val="75000"/>
              </a:schemeClr>
            </a:solidFill>
          </a:endParaRPr>
        </a:p>
      </dsp:txBody>
      <dsp:txXfrm>
        <a:off x="2358680" y="47585"/>
        <a:ext cx="1577728" cy="1577728"/>
      </dsp:txXfrm>
    </dsp:sp>
    <dsp:sp modelId="{E7902A25-0C22-4252-B93D-C6A46CB88F63}">
      <dsp:nvSpPr>
        <dsp:cNvPr id="0" name=""/>
        <dsp:cNvSpPr/>
      </dsp:nvSpPr>
      <dsp:spPr>
        <a:xfrm>
          <a:off x="1732748" y="2085"/>
          <a:ext cx="5913860" cy="5913860"/>
        </a:xfrm>
        <a:prstGeom prst="circularArrow">
          <a:avLst>
            <a:gd name="adj1" fmla="val 5202"/>
            <a:gd name="adj2" fmla="val 336070"/>
            <a:gd name="adj3" fmla="val 16865028"/>
            <a:gd name="adj4" fmla="val 15198902"/>
            <a:gd name="adj5" fmla="val 6069"/>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14977-F98C-48F2-8A24-92EF02F91CD8}">
      <dsp:nvSpPr>
        <dsp:cNvPr id="0" name=""/>
        <dsp:cNvSpPr/>
      </dsp:nvSpPr>
      <dsp:spPr>
        <a:xfrm>
          <a:off x="0" y="0"/>
          <a:ext cx="5760640" cy="3600400"/>
        </a:xfrm>
        <a:prstGeom prst="swooshArrow">
          <a:avLst>
            <a:gd name="adj1" fmla="val 25000"/>
            <a:gd name="adj2" fmla="val 25000"/>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0A11862B-E862-4314-B5F1-814B9B82A0A5}">
      <dsp:nvSpPr>
        <dsp:cNvPr id="0" name=""/>
        <dsp:cNvSpPr/>
      </dsp:nvSpPr>
      <dsp:spPr>
        <a:xfrm>
          <a:off x="962026" y="2484996"/>
          <a:ext cx="149776" cy="149776"/>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B312B68-8147-4171-93FF-8589FDBDE455}">
      <dsp:nvSpPr>
        <dsp:cNvPr id="0" name=""/>
        <dsp:cNvSpPr/>
      </dsp:nvSpPr>
      <dsp:spPr>
        <a:xfrm>
          <a:off x="1036915" y="2559884"/>
          <a:ext cx="1342229" cy="1040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364" tIns="0" rIns="0" bIns="0" numCol="1" spcCol="1270" anchor="t" anchorCtr="0">
          <a:noAutofit/>
        </a:bodyPr>
        <a:lstStyle/>
        <a:p>
          <a:pPr lvl="0" algn="l" defTabSz="1066800">
            <a:lnSpc>
              <a:spcPct val="90000"/>
            </a:lnSpc>
            <a:spcBef>
              <a:spcPct val="0"/>
            </a:spcBef>
            <a:spcAft>
              <a:spcPct val="35000"/>
            </a:spcAft>
          </a:pPr>
          <a:r>
            <a:rPr lang="es-AR" sz="2400" kern="1200" dirty="0" smtClean="0">
              <a:solidFill>
                <a:schemeClr val="tx2">
                  <a:lumMod val="50000"/>
                </a:schemeClr>
              </a:solidFill>
              <a:effectLst/>
              <a:latin typeface="Calibri" pitchFamily="34" charset="0"/>
            </a:rPr>
            <a:t>Débil</a:t>
          </a:r>
          <a:endParaRPr lang="es-AR" sz="2400" kern="1200" dirty="0">
            <a:solidFill>
              <a:schemeClr val="tx2">
                <a:lumMod val="50000"/>
              </a:schemeClr>
            </a:solidFill>
            <a:effectLst/>
            <a:latin typeface="Calibri" pitchFamily="34" charset="0"/>
          </a:endParaRPr>
        </a:p>
      </dsp:txBody>
      <dsp:txXfrm>
        <a:off x="1036915" y="2559884"/>
        <a:ext cx="1342229" cy="1040515"/>
      </dsp:txXfrm>
    </dsp:sp>
    <dsp:sp modelId="{4622A09E-DAF1-4882-A5F3-567CA6B77806}">
      <dsp:nvSpPr>
        <dsp:cNvPr id="0" name=""/>
        <dsp:cNvSpPr/>
      </dsp:nvSpPr>
      <dsp:spPr>
        <a:xfrm>
          <a:off x="2284093" y="1506407"/>
          <a:ext cx="270750" cy="270750"/>
        </a:xfrm>
        <a:prstGeom prst="ellipse">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9B576B2-93EA-494A-AB5B-E2B9ABA3AD16}">
      <dsp:nvSpPr>
        <dsp:cNvPr id="0" name=""/>
        <dsp:cNvSpPr/>
      </dsp:nvSpPr>
      <dsp:spPr>
        <a:xfrm>
          <a:off x="2419468" y="1641782"/>
          <a:ext cx="1382553" cy="1958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465" tIns="0" rIns="0" bIns="0" numCol="1" spcCol="1270" anchor="t" anchorCtr="0">
          <a:noAutofit/>
        </a:bodyPr>
        <a:lstStyle/>
        <a:p>
          <a:pPr lvl="0" algn="l" defTabSz="1066800">
            <a:lnSpc>
              <a:spcPct val="90000"/>
            </a:lnSpc>
            <a:spcBef>
              <a:spcPct val="0"/>
            </a:spcBef>
            <a:spcAft>
              <a:spcPct val="35000"/>
            </a:spcAft>
          </a:pPr>
          <a:r>
            <a:rPr lang="es-AR" sz="2400" kern="1200" dirty="0" smtClean="0">
              <a:solidFill>
                <a:schemeClr val="tx2">
                  <a:lumMod val="50000"/>
                </a:schemeClr>
              </a:solidFill>
              <a:effectLst/>
              <a:latin typeface="Calibri" pitchFamily="34" charset="0"/>
            </a:rPr>
            <a:t>Fuerte</a:t>
          </a:r>
          <a:endParaRPr lang="es-AR" sz="2400" kern="1200" dirty="0">
            <a:solidFill>
              <a:schemeClr val="tx2">
                <a:lumMod val="50000"/>
              </a:schemeClr>
            </a:solidFill>
            <a:effectLst/>
            <a:latin typeface="Calibri" pitchFamily="34" charset="0"/>
          </a:endParaRPr>
        </a:p>
      </dsp:txBody>
      <dsp:txXfrm>
        <a:off x="2419468" y="1641782"/>
        <a:ext cx="1382553" cy="1958617"/>
      </dsp:txXfrm>
    </dsp:sp>
    <dsp:sp modelId="{A02355B8-C2CE-4E72-8A47-7174625DAEFF}">
      <dsp:nvSpPr>
        <dsp:cNvPr id="0" name=""/>
        <dsp:cNvSpPr/>
      </dsp:nvSpPr>
      <dsp:spPr>
        <a:xfrm>
          <a:off x="3874030" y="910901"/>
          <a:ext cx="374441" cy="374441"/>
        </a:xfrm>
        <a:prstGeom prst="ellipse">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B7F0392-F23B-402D-A466-C8ADF01AF016}">
      <dsp:nvSpPr>
        <dsp:cNvPr id="0" name=""/>
        <dsp:cNvSpPr/>
      </dsp:nvSpPr>
      <dsp:spPr>
        <a:xfrm>
          <a:off x="4061251" y="1098121"/>
          <a:ext cx="1382553" cy="2502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409" tIns="0" rIns="0" bIns="0" numCol="1" spcCol="1270" anchor="t" anchorCtr="0">
          <a:noAutofit/>
        </a:bodyPr>
        <a:lstStyle/>
        <a:p>
          <a:pPr lvl="0" algn="l" defTabSz="1066800">
            <a:lnSpc>
              <a:spcPct val="90000"/>
            </a:lnSpc>
            <a:spcBef>
              <a:spcPct val="0"/>
            </a:spcBef>
            <a:spcAft>
              <a:spcPct val="35000"/>
            </a:spcAft>
          </a:pPr>
          <a:r>
            <a:rPr lang="es-AR" sz="2400" kern="1200" dirty="0" smtClean="0">
              <a:solidFill>
                <a:schemeClr val="tx2">
                  <a:lumMod val="50000"/>
                </a:schemeClr>
              </a:solidFill>
              <a:effectLst/>
              <a:latin typeface="Calibri" pitchFamily="34" charset="0"/>
            </a:rPr>
            <a:t>Súper fuerte</a:t>
          </a:r>
          <a:endParaRPr lang="es-AR" sz="2400" kern="1200" dirty="0">
            <a:solidFill>
              <a:schemeClr val="tx2">
                <a:lumMod val="50000"/>
              </a:schemeClr>
            </a:solidFill>
            <a:effectLst/>
            <a:latin typeface="Calibri" pitchFamily="34" charset="0"/>
          </a:endParaRPr>
        </a:p>
      </dsp:txBody>
      <dsp:txXfrm>
        <a:off x="4061251" y="1098121"/>
        <a:ext cx="1382553" cy="2502278"/>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626E3B-00B4-4628-9018-67232D543E46}" type="datetimeFigureOut">
              <a:rPr lang="en-US" smtClean="0"/>
              <a:t>10/10/2023</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3B7F8E-781D-4F7B-828A-7C6007C44C12}" type="slidenum">
              <a:rPr lang="en-US" smtClean="0"/>
              <a:t>‹Nº›</a:t>
            </a:fld>
            <a:endParaRPr lang="en-US"/>
          </a:p>
        </p:txBody>
      </p:sp>
    </p:spTree>
    <p:extLst>
      <p:ext uri="{BB962C8B-B14F-4D97-AF65-F5344CB8AC3E}">
        <p14:creationId xmlns:p14="http://schemas.microsoft.com/office/powerpoint/2010/main" val="409048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AR" dirty="0" smtClean="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D672F9-163E-43F6-9CD6-0F9F0A6432E9}" type="slidenum">
              <a:rPr kumimoji="0" lang="es-A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A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805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AR" dirty="0" smtClean="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D672F9-163E-43F6-9CD6-0F9F0A6432E9}" type="slidenum">
              <a:rPr kumimoji="0" lang="es-A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A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4468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AR" dirty="0" smtClean="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D672F9-163E-43F6-9CD6-0F9F0A6432E9}" type="slidenum">
              <a:rPr kumimoji="0" lang="es-A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A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1219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AR" dirty="0" smtClean="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D672F9-163E-43F6-9CD6-0F9F0A6432E9}" type="slidenum">
              <a:rPr kumimoji="0" lang="es-A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A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2987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AR" dirty="0" smtClean="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D672F9-163E-43F6-9CD6-0F9F0A6432E9}"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A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204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AR" dirty="0" smtClean="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D672F9-163E-43F6-9CD6-0F9F0A6432E9}" type="slidenum">
              <a:rPr kumimoji="0" lang="es-A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A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449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AR" dirty="0" smtClean="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D672F9-163E-43F6-9CD6-0F9F0A6432E9}" type="slidenum">
              <a:rPr kumimoji="0" lang="es-A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s-A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4997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AR" dirty="0" smtClean="0"/>
          </a:p>
        </p:txBody>
      </p:sp>
      <p:sp>
        <p:nvSpPr>
          <p:cNvPr id="4" name="3 Marcador de número de diapositiva"/>
          <p:cNvSpPr>
            <a:spLocks noGrp="1"/>
          </p:cNvSpPr>
          <p:nvPr>
            <p:ph type="sldNum" sz="quarter" idx="10"/>
          </p:nvPr>
        </p:nvSpPr>
        <p:spPr/>
        <p:txBody>
          <a:bodyPr/>
          <a:lstStyle/>
          <a:p>
            <a:fld id="{F4D672F9-163E-43F6-9CD6-0F9F0A6432E9}" type="slidenum">
              <a:rPr lang="es-AR" smtClean="0">
                <a:solidFill>
                  <a:prstClr val="black"/>
                </a:solidFill>
              </a:rPr>
              <a:pPr/>
              <a:t>30</a:t>
            </a:fld>
            <a:endParaRPr lang="es-AR" dirty="0">
              <a:solidFill>
                <a:prstClr val="black"/>
              </a:solidFill>
            </a:endParaRPr>
          </a:p>
        </p:txBody>
      </p:sp>
    </p:spTree>
    <p:extLst>
      <p:ext uri="{BB962C8B-B14F-4D97-AF65-F5344CB8AC3E}">
        <p14:creationId xmlns:p14="http://schemas.microsoft.com/office/powerpoint/2010/main" val="4128737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AR" dirty="0" smtClean="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D672F9-163E-43F6-9CD6-0F9F0A6432E9}" type="slidenum">
              <a:rPr kumimoji="0" lang="es-A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s-A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0787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AR" dirty="0" smtClean="0"/>
          </a:p>
        </p:txBody>
      </p:sp>
      <p:sp>
        <p:nvSpPr>
          <p:cNvPr id="4" name="3 Marcador de número de diapositiva"/>
          <p:cNvSpPr>
            <a:spLocks noGrp="1"/>
          </p:cNvSpPr>
          <p:nvPr>
            <p:ph type="sldNum" sz="quarter" idx="10"/>
          </p:nvPr>
        </p:nvSpPr>
        <p:spPr/>
        <p:txBody>
          <a:bodyPr/>
          <a:lstStyle/>
          <a:p>
            <a:fld id="{F4D672F9-163E-43F6-9CD6-0F9F0A6432E9}" type="slidenum">
              <a:rPr lang="es-AR" smtClean="0"/>
              <a:pPr/>
              <a:t>35</a:t>
            </a:fld>
            <a:endParaRPr lang="es-AR"/>
          </a:p>
        </p:txBody>
      </p:sp>
    </p:spTree>
    <p:extLst>
      <p:ext uri="{BB962C8B-B14F-4D97-AF65-F5344CB8AC3E}">
        <p14:creationId xmlns:p14="http://schemas.microsoft.com/office/powerpoint/2010/main" val="2913140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AR" dirty="0" smtClean="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D672F9-163E-43F6-9CD6-0F9F0A6432E9}" type="slidenum">
              <a:rPr kumimoji="0" lang="es-A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A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8665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AR" dirty="0" smtClean="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D672F9-163E-43F6-9CD6-0F9F0A6432E9}" type="slidenum">
              <a:rPr kumimoji="0" lang="es-A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A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8825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AR" dirty="0" smtClean="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D672F9-163E-43F6-9CD6-0F9F0A6432E9}" type="slidenum">
              <a:rPr kumimoji="0" lang="es-A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A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1240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AR" dirty="0" smtClean="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D672F9-163E-43F6-9CD6-0F9F0A6432E9}" type="slidenum">
              <a:rPr kumimoji="0" lang="es-A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A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2805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AR" dirty="0" smtClean="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D672F9-163E-43F6-9CD6-0F9F0A6432E9}"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A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379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AR" dirty="0" smtClean="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D672F9-163E-43F6-9CD6-0F9F0A6432E9}"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A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3623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AR" dirty="0" smtClean="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D672F9-163E-43F6-9CD6-0F9F0A6432E9}" type="slidenum">
              <a:rPr kumimoji="0" lang="es-A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A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0473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AR" dirty="0" smtClean="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D672F9-163E-43F6-9CD6-0F9F0A6432E9}"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A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542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a:p>
        </p:txBody>
      </p:sp>
      <p:sp>
        <p:nvSpPr>
          <p:cNvPr id="4" name="Marcador de fecha 3"/>
          <p:cNvSpPr>
            <a:spLocks noGrp="1"/>
          </p:cNvSpPr>
          <p:nvPr>
            <p:ph type="dt" sz="half" idx="10"/>
          </p:nvPr>
        </p:nvSpPr>
        <p:spPr/>
        <p:txBody>
          <a:bodyPr/>
          <a:lstStyle/>
          <a:p>
            <a:fld id="{E6B0A55D-AEB1-4FE0-AAB5-B38013B8129A}" type="datetimeFigureOut">
              <a:rPr lang="en-US" smtClean="0"/>
              <a:t>10/10/2023</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BDA541E6-29FE-49AC-AD39-0BED4859029F}" type="slidenum">
              <a:rPr lang="en-US" smtClean="0"/>
              <a:t>‹Nº›</a:t>
            </a:fld>
            <a:endParaRPr lang="en-US"/>
          </a:p>
        </p:txBody>
      </p:sp>
    </p:spTree>
    <p:extLst>
      <p:ext uri="{BB962C8B-B14F-4D97-AF65-F5344CB8AC3E}">
        <p14:creationId xmlns:p14="http://schemas.microsoft.com/office/powerpoint/2010/main" val="1460619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E6B0A55D-AEB1-4FE0-AAB5-B38013B8129A}" type="datetimeFigureOut">
              <a:rPr lang="en-US" smtClean="0"/>
              <a:t>10/10/2023</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BDA541E6-29FE-49AC-AD39-0BED4859029F}" type="slidenum">
              <a:rPr lang="en-US" smtClean="0"/>
              <a:t>‹Nº›</a:t>
            </a:fld>
            <a:endParaRPr lang="en-US"/>
          </a:p>
        </p:txBody>
      </p:sp>
    </p:spTree>
    <p:extLst>
      <p:ext uri="{BB962C8B-B14F-4D97-AF65-F5344CB8AC3E}">
        <p14:creationId xmlns:p14="http://schemas.microsoft.com/office/powerpoint/2010/main" val="599788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E6B0A55D-AEB1-4FE0-AAB5-B38013B8129A}" type="datetimeFigureOut">
              <a:rPr lang="en-US" smtClean="0"/>
              <a:t>10/10/2023</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BDA541E6-29FE-49AC-AD39-0BED4859029F}" type="slidenum">
              <a:rPr lang="en-US" smtClean="0"/>
              <a:t>‹Nº›</a:t>
            </a:fld>
            <a:endParaRPr lang="en-US"/>
          </a:p>
        </p:txBody>
      </p:sp>
    </p:spTree>
    <p:extLst>
      <p:ext uri="{BB962C8B-B14F-4D97-AF65-F5344CB8AC3E}">
        <p14:creationId xmlns:p14="http://schemas.microsoft.com/office/powerpoint/2010/main" val="3215523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6F3528-9735-4AAE-9D30-06663DA988B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AF893-87C3-45B0-BC4A-58EEEEBC63DE}"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5519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6F3528-9735-4AAE-9D30-06663DA988B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AF893-87C3-45B0-BC4A-58EEEEBC63DE}"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9588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6F3528-9735-4AAE-9D30-06663DA988B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AF893-87C3-45B0-BC4A-58EEEEBC63DE}"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5412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6F3528-9735-4AAE-9D30-06663DA988B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AF893-87C3-45B0-BC4A-58EEEEBC63DE}"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27393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6F3528-9735-4AAE-9D30-06663DA988B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AF893-87C3-45B0-BC4A-58EEEEBC63DE}"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3670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6F3528-9735-4AAE-9D30-06663DA988B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AF893-87C3-45B0-BC4A-58EEEEBC63DE}"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6182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6F3528-9735-4AAE-9D30-06663DA988B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AF893-87C3-45B0-BC4A-58EEEEBC63DE}"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77461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6F3528-9735-4AAE-9D30-06663DA988B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AF893-87C3-45B0-BC4A-58EEEEBC63DE}"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6432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E6B0A55D-AEB1-4FE0-AAB5-B38013B8129A}" type="datetimeFigureOut">
              <a:rPr lang="en-US" smtClean="0"/>
              <a:t>10/10/2023</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BDA541E6-29FE-49AC-AD39-0BED4859029F}" type="slidenum">
              <a:rPr lang="en-US" smtClean="0"/>
              <a:t>‹Nº›</a:t>
            </a:fld>
            <a:endParaRPr lang="en-US"/>
          </a:p>
        </p:txBody>
      </p:sp>
    </p:spTree>
    <p:extLst>
      <p:ext uri="{BB962C8B-B14F-4D97-AF65-F5344CB8AC3E}">
        <p14:creationId xmlns:p14="http://schemas.microsoft.com/office/powerpoint/2010/main" val="23034577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6F3528-9735-4AAE-9D30-06663DA988B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AF893-87C3-45B0-BC4A-58EEEEBC63DE}"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68693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6F3528-9735-4AAE-9D30-06663DA988B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AF893-87C3-45B0-BC4A-58EEEEBC63DE}"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1507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6F3528-9735-4AAE-9D30-06663DA988B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AF893-87C3-45B0-BC4A-58EEEEBC63DE}"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32484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340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2318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728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765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963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323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009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E6B0A55D-AEB1-4FE0-AAB5-B38013B8129A}" type="datetimeFigureOut">
              <a:rPr lang="en-US" smtClean="0"/>
              <a:t>10/10/2023</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BDA541E6-29FE-49AC-AD39-0BED4859029F}" type="slidenum">
              <a:rPr lang="en-US" smtClean="0"/>
              <a:t>‹Nº›</a:t>
            </a:fld>
            <a:endParaRPr lang="en-US"/>
          </a:p>
        </p:txBody>
      </p:sp>
    </p:spTree>
    <p:extLst>
      <p:ext uri="{BB962C8B-B14F-4D97-AF65-F5344CB8AC3E}">
        <p14:creationId xmlns:p14="http://schemas.microsoft.com/office/powerpoint/2010/main" val="7277601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683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4137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8981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2432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88137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05743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31022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31954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288505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1130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fecha 4"/>
          <p:cNvSpPr>
            <a:spLocks noGrp="1"/>
          </p:cNvSpPr>
          <p:nvPr>
            <p:ph type="dt" sz="half" idx="10"/>
          </p:nvPr>
        </p:nvSpPr>
        <p:spPr/>
        <p:txBody>
          <a:bodyPr/>
          <a:lstStyle/>
          <a:p>
            <a:fld id="{E6B0A55D-AEB1-4FE0-AAB5-B38013B8129A}" type="datetimeFigureOut">
              <a:rPr lang="en-US" smtClean="0"/>
              <a:t>10/10/2023</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BDA541E6-29FE-49AC-AD39-0BED4859029F}" type="slidenum">
              <a:rPr lang="en-US" smtClean="0"/>
              <a:t>‹Nº›</a:t>
            </a:fld>
            <a:endParaRPr lang="en-US"/>
          </a:p>
        </p:txBody>
      </p:sp>
    </p:spTree>
    <p:extLst>
      <p:ext uri="{BB962C8B-B14F-4D97-AF65-F5344CB8AC3E}">
        <p14:creationId xmlns:p14="http://schemas.microsoft.com/office/powerpoint/2010/main" val="22056232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55903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99997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538849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04020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370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0010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93963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51506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10127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749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Marcador de fecha 6"/>
          <p:cNvSpPr>
            <a:spLocks noGrp="1"/>
          </p:cNvSpPr>
          <p:nvPr>
            <p:ph type="dt" sz="half" idx="10"/>
          </p:nvPr>
        </p:nvSpPr>
        <p:spPr/>
        <p:txBody>
          <a:bodyPr/>
          <a:lstStyle/>
          <a:p>
            <a:fld id="{E6B0A55D-AEB1-4FE0-AAB5-B38013B8129A}" type="datetimeFigureOut">
              <a:rPr lang="en-US" smtClean="0"/>
              <a:t>10/10/2023</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BDA541E6-29FE-49AC-AD39-0BED4859029F}" type="slidenum">
              <a:rPr lang="en-US" smtClean="0"/>
              <a:t>‹Nº›</a:t>
            </a:fld>
            <a:endParaRPr lang="en-US"/>
          </a:p>
        </p:txBody>
      </p:sp>
    </p:spTree>
    <p:extLst>
      <p:ext uri="{BB962C8B-B14F-4D97-AF65-F5344CB8AC3E}">
        <p14:creationId xmlns:p14="http://schemas.microsoft.com/office/powerpoint/2010/main" val="38443243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72530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9100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275013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36138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17589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94085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fecha 2"/>
          <p:cNvSpPr>
            <a:spLocks noGrp="1"/>
          </p:cNvSpPr>
          <p:nvPr>
            <p:ph type="dt" sz="half" idx="10"/>
          </p:nvPr>
        </p:nvSpPr>
        <p:spPr/>
        <p:txBody>
          <a:bodyPr/>
          <a:lstStyle/>
          <a:p>
            <a:fld id="{E6B0A55D-AEB1-4FE0-AAB5-B38013B8129A}" type="datetimeFigureOut">
              <a:rPr lang="en-US" smtClean="0"/>
              <a:t>10/10/2023</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BDA541E6-29FE-49AC-AD39-0BED4859029F}" type="slidenum">
              <a:rPr lang="en-US" smtClean="0"/>
              <a:t>‹Nº›</a:t>
            </a:fld>
            <a:endParaRPr lang="en-US"/>
          </a:p>
        </p:txBody>
      </p:sp>
    </p:spTree>
    <p:extLst>
      <p:ext uri="{BB962C8B-B14F-4D97-AF65-F5344CB8AC3E}">
        <p14:creationId xmlns:p14="http://schemas.microsoft.com/office/powerpoint/2010/main" val="2515944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6B0A55D-AEB1-4FE0-AAB5-B38013B8129A}" type="datetimeFigureOut">
              <a:rPr lang="en-US" smtClean="0"/>
              <a:t>10/10/2023</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BDA541E6-29FE-49AC-AD39-0BED4859029F}" type="slidenum">
              <a:rPr lang="en-US" smtClean="0"/>
              <a:t>‹Nº›</a:t>
            </a:fld>
            <a:endParaRPr lang="en-US"/>
          </a:p>
        </p:txBody>
      </p:sp>
    </p:spTree>
    <p:extLst>
      <p:ext uri="{BB962C8B-B14F-4D97-AF65-F5344CB8AC3E}">
        <p14:creationId xmlns:p14="http://schemas.microsoft.com/office/powerpoint/2010/main" val="3107257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E6B0A55D-AEB1-4FE0-AAB5-B38013B8129A}" type="datetimeFigureOut">
              <a:rPr lang="en-US" smtClean="0"/>
              <a:t>10/10/2023</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BDA541E6-29FE-49AC-AD39-0BED4859029F}" type="slidenum">
              <a:rPr lang="en-US" smtClean="0"/>
              <a:t>‹Nº›</a:t>
            </a:fld>
            <a:endParaRPr lang="en-US"/>
          </a:p>
        </p:txBody>
      </p:sp>
    </p:spTree>
    <p:extLst>
      <p:ext uri="{BB962C8B-B14F-4D97-AF65-F5344CB8AC3E}">
        <p14:creationId xmlns:p14="http://schemas.microsoft.com/office/powerpoint/2010/main" val="70621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E6B0A55D-AEB1-4FE0-AAB5-B38013B8129A}" type="datetimeFigureOut">
              <a:rPr lang="en-US" smtClean="0"/>
              <a:t>10/10/2023</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BDA541E6-29FE-49AC-AD39-0BED4859029F}" type="slidenum">
              <a:rPr lang="en-US" smtClean="0"/>
              <a:t>‹Nº›</a:t>
            </a:fld>
            <a:endParaRPr lang="en-US"/>
          </a:p>
        </p:txBody>
      </p:sp>
    </p:spTree>
    <p:extLst>
      <p:ext uri="{BB962C8B-B14F-4D97-AF65-F5344CB8AC3E}">
        <p14:creationId xmlns:p14="http://schemas.microsoft.com/office/powerpoint/2010/main" val="2016236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0A55D-AEB1-4FE0-AAB5-B38013B8129A}" type="datetimeFigureOut">
              <a:rPr lang="en-US" smtClean="0"/>
              <a:t>10/10/2023</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A541E6-29FE-49AC-AD39-0BED4859029F}" type="slidenum">
              <a:rPr lang="en-US" smtClean="0"/>
              <a:t>‹Nº›</a:t>
            </a:fld>
            <a:endParaRPr lang="en-US"/>
          </a:p>
        </p:txBody>
      </p:sp>
    </p:spTree>
    <p:extLst>
      <p:ext uri="{BB962C8B-B14F-4D97-AF65-F5344CB8AC3E}">
        <p14:creationId xmlns:p14="http://schemas.microsoft.com/office/powerpoint/2010/main" val="565378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26F3528-9735-4AAE-9D30-06663DA988B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2AF893-87C3-45B0-BC4A-58EEEEBC63DE}"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93007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28482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422542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0BEACFE-603F-4ABD-AB3B-65FAF25EEC28}"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BF6918-7661-4B58-B85A-B4EF4DACEB79}"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086164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w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9.png"/><Relationship Id="rId7" Type="http://schemas.openxmlformats.org/officeDocument/2006/relationships/image" Target="../media/image43.emf"/><Relationship Id="rId12"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emf"/></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2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2.png"/><Relationship Id="rId7" Type="http://schemas.openxmlformats.org/officeDocument/2006/relationships/diagramColors" Target="../diagrams/colors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jpeg"/><Relationship Id="rId1" Type="http://schemas.openxmlformats.org/officeDocument/2006/relationships/slideLayout" Target="../slideLayouts/slideLayout1.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53078" y="107564"/>
            <a:ext cx="5235373" cy="6591457"/>
          </a:xfrm>
          <a:prstGeom prst="rect">
            <a:avLst/>
          </a:prstGeom>
          <a:effectLst>
            <a:glow>
              <a:schemeClr val="accent1"/>
            </a:glow>
            <a:softEdge rad="152400"/>
          </a:effectLst>
        </p:spPr>
      </p:pic>
      <p:sp>
        <p:nvSpPr>
          <p:cNvPr id="11" name="Rectángulo 10"/>
          <p:cNvSpPr/>
          <p:nvPr/>
        </p:nvSpPr>
        <p:spPr>
          <a:xfrm>
            <a:off x="5515429" y="2818518"/>
            <a:ext cx="6465898" cy="584775"/>
          </a:xfrm>
          <a:prstGeom prst="rect">
            <a:avLst/>
          </a:prstGeom>
        </p:spPr>
        <p:txBody>
          <a:bodyPr wrap="square">
            <a:spAutoFit/>
          </a:bodyPr>
          <a:lstStyle/>
          <a:p>
            <a:pPr lvl="0" algn="ctr"/>
            <a:endParaRPr lang="es-AR" sz="3200" b="1" kern="0" dirty="0">
              <a:solidFill>
                <a:srgbClr val="70AD47">
                  <a:lumMod val="75000"/>
                </a:srgbClr>
              </a:solidFill>
              <a:effectLst>
                <a:outerShdw blurRad="38100" dist="38100" dir="2700000" algn="tl">
                  <a:srgbClr val="000000">
                    <a:alpha val="43137"/>
                  </a:srgbClr>
                </a:outerShdw>
              </a:effectLst>
            </a:endParaRPr>
          </a:p>
        </p:txBody>
      </p:sp>
      <p:sp>
        <p:nvSpPr>
          <p:cNvPr id="18" name="Rectángulo 17"/>
          <p:cNvSpPr/>
          <p:nvPr/>
        </p:nvSpPr>
        <p:spPr>
          <a:xfrm>
            <a:off x="7655225" y="3745614"/>
            <a:ext cx="3701847" cy="707886"/>
          </a:xfrm>
          <a:prstGeom prst="rect">
            <a:avLst/>
          </a:prstGeom>
        </p:spPr>
        <p:txBody>
          <a:bodyPr wrap="none">
            <a:spAutoFit/>
          </a:bodyPr>
          <a:lstStyle/>
          <a:p>
            <a:pPr marL="329184" indent="-329184" algn="ctr">
              <a:buClr>
                <a:schemeClr val="accent1"/>
              </a:buClr>
              <a:buSzPct val="70000"/>
            </a:pPr>
            <a:r>
              <a:rPr lang="pt-BR" sz="4000" b="1" dirty="0">
                <a:solidFill>
                  <a:schemeClr val="accent6">
                    <a:lumMod val="75000"/>
                  </a:schemeClr>
                </a:solidFill>
                <a:effectLst>
                  <a:outerShdw blurRad="38100" dist="38100" dir="2700000" algn="tl">
                    <a:srgbClr val="000000">
                      <a:alpha val="43137"/>
                    </a:srgbClr>
                  </a:outerShdw>
                </a:effectLst>
                <a:latin typeface="Calibri" pitchFamily="34" charset="0"/>
              </a:rPr>
              <a:t>Dr. Rios Facundo</a:t>
            </a:r>
            <a:endParaRPr lang="es-AR" sz="4000" b="1" dirty="0">
              <a:solidFill>
                <a:schemeClr val="accent6">
                  <a:lumMod val="75000"/>
                </a:schemeClr>
              </a:solidFill>
              <a:effectLst>
                <a:outerShdw blurRad="38100" dist="38100" dir="2700000" algn="tl">
                  <a:srgbClr val="000000">
                    <a:alpha val="43137"/>
                  </a:srgbClr>
                </a:outerShdw>
              </a:effectLst>
              <a:latin typeface="Calibri" pitchFamily="34" charset="0"/>
            </a:endParaRPr>
          </a:p>
        </p:txBody>
      </p:sp>
      <p:sp>
        <p:nvSpPr>
          <p:cNvPr id="19" name="Rectángulo 18"/>
          <p:cNvSpPr/>
          <p:nvPr/>
        </p:nvSpPr>
        <p:spPr>
          <a:xfrm>
            <a:off x="5080394" y="629537"/>
            <a:ext cx="7335967" cy="2308324"/>
          </a:xfrm>
          <a:prstGeom prst="rect">
            <a:avLst/>
          </a:prstGeom>
        </p:spPr>
        <p:txBody>
          <a:bodyPr wrap="square">
            <a:spAutoFit/>
          </a:bodyPr>
          <a:lstStyle/>
          <a:p>
            <a:pPr marL="329184" indent="-329184" algn="ctr">
              <a:buClr>
                <a:schemeClr val="accent1"/>
              </a:buClr>
              <a:buSzPct val="70000"/>
            </a:pPr>
            <a:r>
              <a:rPr lang="es-ES" sz="4800" b="1" dirty="0" smtClean="0">
                <a:solidFill>
                  <a:srgbClr val="800080"/>
                </a:solidFill>
                <a:effectLst>
                  <a:outerShdw blurRad="50800" dist="38100" dir="8100000" algn="tr" rotWithShape="0">
                    <a:prstClr val="black">
                      <a:alpha val="40000"/>
                    </a:prstClr>
                  </a:outerShdw>
                </a:effectLst>
                <a:latin typeface="Calibri" pitchFamily="34" charset="0"/>
                <a:cs typeface="Calibri" pitchFamily="34" charset="0"/>
              </a:rPr>
              <a:t>Innovación Legal y Sostenible de la </a:t>
            </a:r>
            <a:br>
              <a:rPr lang="es-ES" sz="4800" b="1" dirty="0" smtClean="0">
                <a:solidFill>
                  <a:srgbClr val="800080"/>
                </a:solidFill>
                <a:effectLst>
                  <a:outerShdw blurRad="50800" dist="38100" dir="8100000" algn="tr" rotWithShape="0">
                    <a:prstClr val="black">
                      <a:alpha val="40000"/>
                    </a:prstClr>
                  </a:outerShdw>
                </a:effectLst>
                <a:latin typeface="Calibri" pitchFamily="34" charset="0"/>
                <a:cs typeface="Calibri" pitchFamily="34" charset="0"/>
              </a:rPr>
            </a:br>
            <a:r>
              <a:rPr lang="es-ES" sz="4800" b="1" dirty="0" smtClean="0">
                <a:solidFill>
                  <a:srgbClr val="800080"/>
                </a:solidFill>
                <a:effectLst>
                  <a:outerShdw blurRad="50800" dist="38100" dir="8100000" algn="tr" rotWithShape="0">
                    <a:prstClr val="black">
                      <a:alpha val="40000"/>
                    </a:prstClr>
                  </a:outerShdw>
                </a:effectLst>
                <a:latin typeface="Calibri" pitchFamily="34" charset="0"/>
                <a:cs typeface="Calibri" pitchFamily="34" charset="0"/>
              </a:rPr>
              <a:t>Economía Circular </a:t>
            </a:r>
            <a:endParaRPr lang="es-AR" sz="4800" b="1" dirty="0">
              <a:solidFill>
                <a:srgbClr val="800080"/>
              </a:solidFill>
              <a:effectLst>
                <a:outerShdw blurRad="50800" dist="38100" dir="8100000" algn="tr" rotWithShape="0">
                  <a:prstClr val="black">
                    <a:alpha val="40000"/>
                  </a:prstClr>
                </a:outerShdw>
              </a:effectLst>
              <a:latin typeface="Calibri" pitchFamily="34" charset="0"/>
              <a:cs typeface="Calibri" pitchFamily="34" charset="0"/>
            </a:endParaRPr>
          </a:p>
        </p:txBody>
      </p:sp>
      <p:pic>
        <p:nvPicPr>
          <p:cNvPr id="6" name="Imagen 5"/>
          <p:cNvPicPr>
            <a:picLocks noChangeAspect="1"/>
          </p:cNvPicPr>
          <p:nvPr/>
        </p:nvPicPr>
        <p:blipFill>
          <a:blip r:embed="rId3"/>
          <a:stretch>
            <a:fillRect/>
          </a:stretch>
        </p:blipFill>
        <p:spPr>
          <a:xfrm>
            <a:off x="8039844" y="5298862"/>
            <a:ext cx="3401186" cy="781765"/>
          </a:xfrm>
          <a:prstGeom prst="rect">
            <a:avLst/>
          </a:prstGeom>
        </p:spPr>
      </p:pic>
      <p:pic>
        <p:nvPicPr>
          <p:cNvPr id="7" name="Imagen 6"/>
          <p:cNvPicPr>
            <a:picLocks noChangeAspect="1"/>
          </p:cNvPicPr>
          <p:nvPr/>
        </p:nvPicPr>
        <p:blipFill>
          <a:blip r:embed="rId4"/>
          <a:stretch>
            <a:fillRect/>
          </a:stretch>
        </p:blipFill>
        <p:spPr>
          <a:xfrm>
            <a:off x="6244512" y="3459834"/>
            <a:ext cx="1249692" cy="1279446"/>
          </a:xfrm>
          <a:prstGeom prst="rect">
            <a:avLst/>
          </a:prstGeom>
        </p:spPr>
      </p:pic>
      <p:pic>
        <p:nvPicPr>
          <p:cNvPr id="10" name="Immagine 3"/>
          <p:cNvPicPr/>
          <p:nvPr/>
        </p:nvPicPr>
        <p:blipFill>
          <a:blip r:embed="rId5">
            <a:extLst>
              <a:ext uri="{28A0092B-C50C-407E-A947-70E740481C1C}">
                <a14:useLocalDpi xmlns:a14="http://schemas.microsoft.com/office/drawing/2010/main" val="0"/>
              </a:ext>
            </a:extLst>
          </a:blip>
          <a:srcRect/>
          <a:stretch>
            <a:fillRect/>
          </a:stretch>
        </p:blipFill>
        <p:spPr bwMode="auto">
          <a:xfrm>
            <a:off x="6867251" y="5298862"/>
            <a:ext cx="1015365" cy="841375"/>
          </a:xfrm>
          <a:prstGeom prst="rect">
            <a:avLst/>
          </a:prstGeom>
          <a:noFill/>
          <a:ln>
            <a:noFill/>
          </a:ln>
        </p:spPr>
      </p:pic>
    </p:spTree>
    <p:extLst>
      <p:ext uri="{BB962C8B-B14F-4D97-AF65-F5344CB8AC3E}">
        <p14:creationId xmlns:p14="http://schemas.microsoft.com/office/powerpoint/2010/main" val="28373089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1898078" y="48483"/>
            <a:ext cx="8929579" cy="7431394"/>
          </a:xfrm>
          <a:prstGeom prst="rect">
            <a:avLst/>
          </a:prstGeom>
        </p:spPr>
      </p:pic>
      <p:sp>
        <p:nvSpPr>
          <p:cNvPr id="10" name="9 Rectángulo"/>
          <p:cNvSpPr/>
          <p:nvPr/>
        </p:nvSpPr>
        <p:spPr>
          <a:xfrm>
            <a:off x="911424" y="3573017"/>
            <a:ext cx="2246650" cy="3508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80" b="0" i="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a:t>
            </a:r>
          </a:p>
        </p:txBody>
      </p:sp>
      <p:pic>
        <p:nvPicPr>
          <p:cNvPr id="4" name="Imagen 3"/>
          <p:cNvPicPr>
            <a:picLocks noChangeAspect="1"/>
          </p:cNvPicPr>
          <p:nvPr/>
        </p:nvPicPr>
        <p:blipFill>
          <a:blip r:embed="rId4"/>
          <a:stretch>
            <a:fillRect/>
          </a:stretch>
        </p:blipFill>
        <p:spPr>
          <a:xfrm>
            <a:off x="0" y="0"/>
            <a:ext cx="1898079" cy="6858000"/>
          </a:xfrm>
          <a:prstGeom prst="rect">
            <a:avLst/>
          </a:prstGeom>
          <a:effectLst>
            <a:softEdge rad="152400"/>
          </a:effectLst>
        </p:spPr>
      </p:pic>
      <p:sp>
        <p:nvSpPr>
          <p:cNvPr id="11" name="Rectángulo 10"/>
          <p:cNvSpPr/>
          <p:nvPr/>
        </p:nvSpPr>
        <p:spPr>
          <a:xfrm>
            <a:off x="10091531" y="6371775"/>
            <a:ext cx="1762727" cy="369332"/>
          </a:xfrm>
          <a:prstGeom prst="rect">
            <a:avLst/>
          </a:prstGeom>
        </p:spPr>
        <p:txBody>
          <a:bodyPr wrap="none">
            <a:spAutoFit/>
          </a:bodyPr>
          <a:lstStyle/>
          <a:p>
            <a:pPr marL="329184" indent="-329184" algn="ctr">
              <a:buClr>
                <a:schemeClr val="accent1"/>
              </a:buClr>
              <a:buSzPct val="70000"/>
            </a:pPr>
            <a:r>
              <a:rPr lang="es-AR" b="1" dirty="0" smtClean="0">
                <a:solidFill>
                  <a:srgbClr val="800080"/>
                </a:solidFill>
                <a:effectLst>
                  <a:outerShdw blurRad="50800" dist="38100" dir="8100000" algn="tr" rotWithShape="0">
                    <a:prstClr val="black">
                      <a:alpha val="40000"/>
                    </a:prstClr>
                  </a:outerShdw>
                </a:effectLst>
                <a:latin typeface="Calibri" pitchFamily="34" charset="0"/>
                <a:cs typeface="Calibri" pitchFamily="34" charset="0"/>
              </a:rPr>
              <a:t>Dr. </a:t>
            </a:r>
            <a:r>
              <a:rPr lang="es-AR" b="1" dirty="0" err="1" smtClean="0">
                <a:solidFill>
                  <a:srgbClr val="800080"/>
                </a:solidFill>
                <a:effectLst>
                  <a:outerShdw blurRad="50800" dist="38100" dir="8100000" algn="tr" rotWithShape="0">
                    <a:prstClr val="black">
                      <a:alpha val="40000"/>
                    </a:prstClr>
                  </a:outerShdw>
                </a:effectLst>
                <a:latin typeface="Calibri" pitchFamily="34" charset="0"/>
                <a:cs typeface="Calibri" pitchFamily="34" charset="0"/>
              </a:rPr>
              <a:t>Rios</a:t>
            </a:r>
            <a:r>
              <a:rPr lang="es-AR" b="1" dirty="0" smtClean="0">
                <a:solidFill>
                  <a:srgbClr val="800080"/>
                </a:solidFill>
                <a:effectLst>
                  <a:outerShdw blurRad="50800" dist="38100" dir="8100000" algn="tr" rotWithShape="0">
                    <a:prstClr val="black">
                      <a:alpha val="40000"/>
                    </a:prstClr>
                  </a:outerShdw>
                </a:effectLst>
                <a:latin typeface="Calibri" pitchFamily="34" charset="0"/>
                <a:cs typeface="Calibri" pitchFamily="34" charset="0"/>
              </a:rPr>
              <a:t> Facundo</a:t>
            </a:r>
            <a:endParaRPr lang="es-AR" b="1" dirty="0">
              <a:solidFill>
                <a:srgbClr val="800080"/>
              </a:solidFill>
              <a:effectLst>
                <a:outerShdw blurRad="50800" dist="38100" dir="8100000" algn="tr" rotWithShape="0">
                  <a:prstClr val="black">
                    <a:alpha val="40000"/>
                  </a:prstClr>
                </a:outerShdw>
              </a:effectLst>
              <a:latin typeface="Calibri" pitchFamily="34" charset="0"/>
              <a:cs typeface="Calibri" pitchFamily="34" charset="0"/>
            </a:endParaRPr>
          </a:p>
        </p:txBody>
      </p:sp>
      <p:sp>
        <p:nvSpPr>
          <p:cNvPr id="13" name="Rectángulo 12"/>
          <p:cNvSpPr/>
          <p:nvPr/>
        </p:nvSpPr>
        <p:spPr>
          <a:xfrm>
            <a:off x="8175782" y="145186"/>
            <a:ext cx="3831497" cy="253916"/>
          </a:xfrm>
          <a:prstGeom prst="rect">
            <a:avLst/>
          </a:prstGeom>
        </p:spPr>
        <p:txBody>
          <a:bodyPr wrap="none">
            <a:spAutoFit/>
          </a:bodyPr>
          <a:lstStyle/>
          <a:p>
            <a:pPr marL="329184" indent="-329184" algn="ctr">
              <a:buClr>
                <a:schemeClr val="accent1"/>
              </a:buClr>
              <a:buSzPct val="70000"/>
            </a:pPr>
            <a:r>
              <a:rPr lang="es-AR" sz="1050" dirty="0" smtClean="0">
                <a:solidFill>
                  <a:srgbClr val="800080"/>
                </a:solidFill>
                <a:effectLst>
                  <a:outerShdw blurRad="50800" dist="38100" dir="8100000" algn="tr" rotWithShape="0">
                    <a:prstClr val="black">
                      <a:alpha val="40000"/>
                    </a:prstClr>
                  </a:outerShdw>
                </a:effectLst>
                <a:latin typeface="Calibri" pitchFamily="34" charset="0"/>
                <a:cs typeface="Calibri" pitchFamily="34" charset="0"/>
              </a:rPr>
              <a:t>*</a:t>
            </a:r>
            <a:r>
              <a:rPr lang="es-ES" sz="1050" dirty="0" smtClean="0">
                <a:solidFill>
                  <a:srgbClr val="800080"/>
                </a:solidFill>
                <a:effectLst>
                  <a:outerShdw blurRad="50800" dist="38100" dir="8100000" algn="tr" rotWithShape="0">
                    <a:prstClr val="black">
                      <a:alpha val="40000"/>
                    </a:prstClr>
                  </a:outerShdw>
                </a:effectLst>
                <a:latin typeface="Calibri" pitchFamily="34" charset="0"/>
                <a:cs typeface="Calibri" pitchFamily="34" charset="0"/>
              </a:rPr>
              <a:t>Fuente: Ellen MacArthur </a:t>
            </a:r>
            <a:r>
              <a:rPr lang="es-ES" sz="1050" dirty="0" err="1" smtClean="0">
                <a:solidFill>
                  <a:srgbClr val="800080"/>
                </a:solidFill>
                <a:effectLst>
                  <a:outerShdw blurRad="50800" dist="38100" dir="8100000" algn="tr" rotWithShape="0">
                    <a:prstClr val="black">
                      <a:alpha val="40000"/>
                    </a:prstClr>
                  </a:outerShdw>
                </a:effectLst>
                <a:latin typeface="Calibri" pitchFamily="34" charset="0"/>
                <a:cs typeface="Calibri" pitchFamily="34" charset="0"/>
              </a:rPr>
              <a:t>Foundation</a:t>
            </a:r>
            <a:r>
              <a:rPr lang="es-ES" sz="1050" dirty="0" smtClean="0">
                <a:solidFill>
                  <a:srgbClr val="800080"/>
                </a:solidFill>
                <a:effectLst>
                  <a:outerShdw blurRad="50800" dist="38100" dir="8100000" algn="tr" rotWithShape="0">
                    <a:prstClr val="black">
                      <a:alpha val="40000"/>
                    </a:prstClr>
                  </a:outerShdw>
                </a:effectLst>
                <a:latin typeface="Calibri" pitchFamily="34" charset="0"/>
                <a:cs typeface="Calibri" pitchFamily="34" charset="0"/>
              </a:rPr>
              <a:t>, “Diagrama sistémico”, 2019</a:t>
            </a:r>
            <a:endParaRPr lang="es-AR" sz="1050" dirty="0">
              <a:solidFill>
                <a:srgbClr val="800080"/>
              </a:solidFill>
              <a:effectLst>
                <a:outerShdw blurRad="50800" dist="38100" dir="8100000" algn="tr" rotWithShape="0">
                  <a:prstClr val="black">
                    <a:alpha val="40000"/>
                  </a:prstClr>
                </a:outerShdw>
              </a:effectLst>
              <a:latin typeface="Calibri" pitchFamily="34" charset="0"/>
              <a:cs typeface="Calibri" pitchFamily="34" charset="0"/>
            </a:endParaRPr>
          </a:p>
        </p:txBody>
      </p:sp>
      <p:sp>
        <p:nvSpPr>
          <p:cNvPr id="2" name="Rectángulo 1"/>
          <p:cNvSpPr/>
          <p:nvPr/>
        </p:nvSpPr>
        <p:spPr>
          <a:xfrm>
            <a:off x="5938934" y="5913794"/>
            <a:ext cx="1915886" cy="333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7 Rectángulo"/>
          <p:cNvSpPr/>
          <p:nvPr/>
        </p:nvSpPr>
        <p:spPr>
          <a:xfrm>
            <a:off x="3399880" y="5863365"/>
            <a:ext cx="75730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00" i="0" u="none" strike="noStrike" kern="1200" cap="none" spc="0" normalizeH="0" baseline="0" noProof="0" dirty="0" smtClean="0">
                <a:ln>
                  <a:noFill/>
                </a:ln>
                <a:solidFill>
                  <a:srgbClr val="800080"/>
                </a:solidFill>
                <a:effectLst>
                  <a:outerShdw blurRad="38100" dist="38100" dir="2700000" algn="tl">
                    <a:srgbClr val="000000">
                      <a:alpha val="43137"/>
                    </a:srgbClr>
                  </a:outerShdw>
                </a:effectLst>
                <a:uLnTx/>
                <a:uFillTx/>
                <a:latin typeface="Calibri" panose="020F0502020204030204"/>
              </a:rPr>
              <a:t>Minimizar perdidas y</a:t>
            </a:r>
            <a:r>
              <a:rPr lang="es-AR" sz="1600" dirty="0">
                <a:solidFill>
                  <a:srgbClr val="800080"/>
                </a:solidFill>
                <a:effectLst>
                  <a:outerShdw blurRad="38100" dist="38100" dir="2700000" algn="tl">
                    <a:srgbClr val="000000">
                      <a:alpha val="43137"/>
                    </a:srgbClr>
                  </a:outerShdw>
                </a:effectLst>
                <a:latin typeface="Calibri" panose="020F0502020204030204"/>
              </a:rPr>
              <a:t/>
            </a:r>
            <a:br>
              <a:rPr lang="es-AR" sz="1600" dirty="0">
                <a:solidFill>
                  <a:srgbClr val="800080"/>
                </a:solidFill>
                <a:effectLst>
                  <a:outerShdw blurRad="38100" dist="38100" dir="2700000" algn="tl">
                    <a:srgbClr val="000000">
                      <a:alpha val="43137"/>
                    </a:srgbClr>
                  </a:outerShdw>
                </a:effectLst>
                <a:latin typeface="Calibri" panose="020F0502020204030204"/>
              </a:rPr>
            </a:br>
            <a:r>
              <a:rPr lang="es-AR" sz="1600" dirty="0" smtClean="0">
                <a:solidFill>
                  <a:srgbClr val="800080"/>
                </a:solidFill>
                <a:effectLst>
                  <a:outerShdw blurRad="38100" dist="38100" dir="2700000" algn="tl">
                    <a:srgbClr val="000000">
                      <a:alpha val="43137"/>
                    </a:srgbClr>
                  </a:outerShdw>
                </a:effectLst>
                <a:latin typeface="Calibri" panose="020F0502020204030204"/>
              </a:rPr>
              <a:t>Externalidades Negativas</a:t>
            </a:r>
            <a:endParaRPr kumimoji="0" lang="es-AR" sz="1600" i="0" u="none" strike="noStrike" kern="1200" cap="none" spc="0" normalizeH="0" baseline="0" noProof="0" dirty="0">
              <a:ln>
                <a:noFill/>
              </a:ln>
              <a:solidFill>
                <a:srgbClr val="800080"/>
              </a:solidFill>
              <a:effectLst>
                <a:outerShdw blurRad="38100" dist="38100" dir="2700000" algn="tl">
                  <a:srgbClr val="000000">
                    <a:alpha val="43137"/>
                  </a:srgbClr>
                </a:outerShdw>
              </a:effectLst>
              <a:uLnTx/>
              <a:uFillTx/>
              <a:latin typeface="Calibri" panose="020F0502020204030204"/>
            </a:endParaRPr>
          </a:p>
        </p:txBody>
      </p:sp>
      <p:sp>
        <p:nvSpPr>
          <p:cNvPr id="14" name="Rectángulo 13"/>
          <p:cNvSpPr/>
          <p:nvPr/>
        </p:nvSpPr>
        <p:spPr>
          <a:xfrm>
            <a:off x="8048471" y="6652563"/>
            <a:ext cx="2779186" cy="361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226177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2 Subtítulo"/>
          <p:cNvSpPr txBox="1">
            <a:spLocks/>
          </p:cNvSpPr>
          <p:nvPr/>
        </p:nvSpPr>
        <p:spPr>
          <a:xfrm>
            <a:off x="825014" y="188640"/>
            <a:ext cx="10196333" cy="597154"/>
          </a:xfrm>
          <a:prstGeom prst="rect">
            <a:avLst/>
          </a:prstGeom>
        </p:spPr>
        <p:txBody>
          <a:bodyPr vert="horz">
            <a:noAutofit/>
          </a:bodyPr>
          <a:lstStyle/>
          <a:p>
            <a:pPr marL="329184" marR="0" lvl="0" indent="-329184" algn="ctr" defTabSz="914400" rtl="0" eaLnBrk="1" fontAlgn="auto" latinLnBrk="0" hangingPunct="1">
              <a:lnSpc>
                <a:spcPct val="100000"/>
              </a:lnSpc>
              <a:spcBef>
                <a:spcPts val="720"/>
              </a:spcBef>
              <a:spcAft>
                <a:spcPts val="0"/>
              </a:spcAft>
              <a:buClr>
                <a:srgbClr val="5B9BD5"/>
              </a:buClr>
              <a:buSzPct val="70000"/>
              <a:buFontTx/>
              <a:buNone/>
              <a:tabLst/>
              <a:defRPr/>
            </a:pPr>
            <a:endParaRPr kumimoji="0" lang="es-AR" sz="2400" b="1" i="0" u="none" strike="noStrike" kern="1200" cap="none" spc="0" normalizeH="0" baseline="0" noProof="0" dirty="0">
              <a:ln>
                <a:noFill/>
              </a:ln>
              <a:solidFill>
                <a:srgbClr val="A5A5A5">
                  <a:lumMod val="50000"/>
                </a:srgbClr>
              </a:solidFill>
              <a:effectLst/>
              <a:uLnTx/>
              <a:uFillTx/>
              <a:latin typeface="Calibri" panose="020F0502020204030204"/>
              <a:ea typeface="+mn-ea"/>
              <a:cs typeface="+mn-cs"/>
            </a:endParaRPr>
          </a:p>
        </p:txBody>
      </p:sp>
      <p:sp>
        <p:nvSpPr>
          <p:cNvPr id="5" name="4 Rectángulo"/>
          <p:cNvSpPr/>
          <p:nvPr/>
        </p:nvSpPr>
        <p:spPr>
          <a:xfrm>
            <a:off x="10243661" y="5661248"/>
            <a:ext cx="86409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AutoShape 2" descr="Los Objetivos del Milenio (ODM) - Objetivos de Desarrollo Sostenib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Imagen 3"/>
          <p:cNvPicPr>
            <a:picLocks noChangeAspect="1"/>
          </p:cNvPicPr>
          <p:nvPr/>
        </p:nvPicPr>
        <p:blipFill>
          <a:blip r:embed="rId3"/>
          <a:srcRect l="11211" t="7405" r="9493" b="7819"/>
          <a:stretch>
            <a:fillRect/>
          </a:stretch>
        </p:blipFill>
        <p:spPr>
          <a:xfrm>
            <a:off x="1016000" y="1598638"/>
            <a:ext cx="9721273" cy="4910746"/>
          </a:xfrm>
          <a:prstGeom prst="rect">
            <a:avLst/>
          </a:prstGeom>
        </p:spPr>
      </p:pic>
      <p:sp>
        <p:nvSpPr>
          <p:cNvPr id="10" name="Rectángulo 9"/>
          <p:cNvSpPr/>
          <p:nvPr/>
        </p:nvSpPr>
        <p:spPr>
          <a:xfrm>
            <a:off x="1330036" y="340183"/>
            <a:ext cx="1004840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a:ln>
                  <a:noFill/>
                </a:ln>
                <a:solidFill>
                  <a:srgbClr val="800080"/>
                </a:solidFill>
                <a:effectLst>
                  <a:outerShdw blurRad="38100" dist="38100" dir="2700000" algn="tl">
                    <a:srgbClr val="000000">
                      <a:alpha val="43137"/>
                    </a:srgbClr>
                  </a:outerShdw>
                </a:effectLst>
                <a:uLnTx/>
                <a:uFillTx/>
                <a:latin typeface="Calibri" panose="020F0502020204030204"/>
                <a:ea typeface="+mn-ea"/>
                <a:cs typeface="Calibri" pitchFamily="34" charset="0"/>
              </a:rPr>
              <a:t>OBJETIVOS DEL DESARROLLO SOSTENIBLE</a:t>
            </a:r>
          </a:p>
        </p:txBody>
      </p:sp>
      <p:sp>
        <p:nvSpPr>
          <p:cNvPr id="11" name="Rectángulo 10"/>
          <p:cNvSpPr/>
          <p:nvPr/>
        </p:nvSpPr>
        <p:spPr>
          <a:xfrm>
            <a:off x="10243661" y="6409387"/>
            <a:ext cx="1762727" cy="369332"/>
          </a:xfrm>
          <a:prstGeom prst="rect">
            <a:avLst/>
          </a:prstGeom>
        </p:spPr>
        <p:txBody>
          <a:bodyPr wrap="none">
            <a:spAutoFit/>
          </a:bodyPr>
          <a:lstStyle/>
          <a:p>
            <a:pPr marL="329184" marR="0" lvl="0" indent="-329184" algn="ctr" defTabSz="914400" rtl="0" eaLnBrk="1" fontAlgn="auto" latinLnBrk="0" hangingPunct="1">
              <a:lnSpc>
                <a:spcPct val="100000"/>
              </a:lnSpc>
              <a:spcBef>
                <a:spcPts val="0"/>
              </a:spcBef>
              <a:spcAft>
                <a:spcPts val="0"/>
              </a:spcAft>
              <a:buClr>
                <a:srgbClr val="5B9BD5"/>
              </a:buClr>
              <a:buSzPct val="70000"/>
              <a:buFontTx/>
              <a:buNone/>
              <a:tabLst/>
              <a:defRPr/>
            </a:pPr>
            <a:r>
              <a:rPr kumimoji="0" lang="es-AR" sz="1800" b="1" i="0" u="none" strike="noStrike" kern="1200" cap="none" spc="0" normalizeH="0" baseline="0" noProof="0" dirty="0" smtClean="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rPr>
              <a:t>Dr. </a:t>
            </a:r>
            <a:r>
              <a:rPr kumimoji="0" lang="es-AR" sz="1800" b="1" i="0" u="none" strike="noStrike" kern="1200" cap="none" spc="0" normalizeH="0" baseline="0" noProof="0" dirty="0" err="1" smtClean="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rPr>
              <a:t>Rios</a:t>
            </a:r>
            <a:r>
              <a:rPr kumimoji="0" lang="es-AR" sz="1800" b="1" i="0" u="none" strike="noStrike" kern="1200" cap="none" spc="0" normalizeH="0" baseline="0" noProof="0" dirty="0" smtClean="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rPr>
              <a:t> Facundo</a:t>
            </a:r>
            <a:endParaRPr kumimoji="0" lang="es-AR" sz="1800" b="1" i="0" u="none" strike="noStrike" kern="1200" cap="none" spc="0" normalizeH="0" baseline="0" noProof="0" dirty="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endParaRPr>
          </a:p>
        </p:txBody>
      </p:sp>
      <p:sp>
        <p:nvSpPr>
          <p:cNvPr id="12" name="Rectángulo 11"/>
          <p:cNvSpPr/>
          <p:nvPr/>
        </p:nvSpPr>
        <p:spPr>
          <a:xfrm>
            <a:off x="2419685" y="937026"/>
            <a:ext cx="6096000" cy="707886"/>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70AD47">
                    <a:lumMod val="75000"/>
                  </a:srgbClr>
                </a:solidFill>
                <a:effectLst/>
                <a:uLnTx/>
                <a:uFillTx/>
                <a:latin typeface="Calibri" pitchFamily="34" charset="0"/>
                <a:ea typeface="+mn-ea"/>
                <a:cs typeface="+mn-cs"/>
              </a:rPr>
              <a:t>“Transformar nuestro mundo: la Agenda 2030 para el Desarrollo Sostenible”</a:t>
            </a:r>
          </a:p>
        </p:txBody>
      </p:sp>
      <p:pic>
        <p:nvPicPr>
          <p:cNvPr id="13" name="Imagen 12"/>
          <p:cNvPicPr>
            <a:picLocks noChangeAspect="1"/>
          </p:cNvPicPr>
          <p:nvPr/>
        </p:nvPicPr>
        <p:blipFill>
          <a:blip r:embed="rId4"/>
          <a:stretch>
            <a:fillRect/>
          </a:stretch>
        </p:blipFill>
        <p:spPr>
          <a:xfrm>
            <a:off x="10221403" y="424852"/>
            <a:ext cx="1157040" cy="1089117"/>
          </a:xfrm>
          <a:prstGeom prst="rect">
            <a:avLst/>
          </a:prstGeom>
        </p:spPr>
      </p:pic>
      <p:sp>
        <p:nvSpPr>
          <p:cNvPr id="3" name="Rectángulo 2"/>
          <p:cNvSpPr/>
          <p:nvPr/>
        </p:nvSpPr>
        <p:spPr>
          <a:xfrm>
            <a:off x="1016000" y="3309257"/>
            <a:ext cx="1611086" cy="1553029"/>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ángulo 15"/>
          <p:cNvSpPr/>
          <p:nvPr/>
        </p:nvSpPr>
        <p:spPr>
          <a:xfrm>
            <a:off x="4222007" y="3292010"/>
            <a:ext cx="1611086" cy="1553029"/>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ángulo 16"/>
          <p:cNvSpPr/>
          <p:nvPr/>
        </p:nvSpPr>
        <p:spPr>
          <a:xfrm>
            <a:off x="9022936" y="3292010"/>
            <a:ext cx="1611086" cy="1553029"/>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ángulo 18"/>
          <p:cNvSpPr/>
          <p:nvPr/>
        </p:nvSpPr>
        <p:spPr>
          <a:xfrm>
            <a:off x="7411850" y="3292010"/>
            <a:ext cx="1611086" cy="1553029"/>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908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5036235" y="-144463"/>
            <a:ext cx="7352352" cy="7017429"/>
          </a:xfrm>
          <a:prstGeom prst="rect">
            <a:avLst/>
          </a:prstGeom>
        </p:spPr>
      </p:pic>
      <p:sp>
        <p:nvSpPr>
          <p:cNvPr id="15" name="2 Subtítulo"/>
          <p:cNvSpPr txBox="1">
            <a:spLocks/>
          </p:cNvSpPr>
          <p:nvPr/>
        </p:nvSpPr>
        <p:spPr>
          <a:xfrm>
            <a:off x="825014" y="188640"/>
            <a:ext cx="10196333" cy="597154"/>
          </a:xfrm>
          <a:prstGeom prst="rect">
            <a:avLst/>
          </a:prstGeom>
        </p:spPr>
        <p:txBody>
          <a:bodyPr vert="horz">
            <a:noAutofit/>
          </a:bodyPr>
          <a:lstStyle/>
          <a:p>
            <a:pPr marL="329184" marR="0" lvl="0" indent="-329184" algn="ctr" defTabSz="914400" rtl="0" eaLnBrk="1" fontAlgn="auto" latinLnBrk="0" hangingPunct="1">
              <a:lnSpc>
                <a:spcPct val="100000"/>
              </a:lnSpc>
              <a:spcBef>
                <a:spcPts val="720"/>
              </a:spcBef>
              <a:spcAft>
                <a:spcPts val="0"/>
              </a:spcAft>
              <a:buClr>
                <a:srgbClr val="5B9BD5"/>
              </a:buClr>
              <a:buSzPct val="70000"/>
              <a:buFontTx/>
              <a:buNone/>
              <a:tabLst/>
              <a:defRPr/>
            </a:pPr>
            <a:endParaRPr kumimoji="0" lang="es-AR" sz="2400" b="1" i="0" u="none" strike="noStrike" kern="1200" cap="none" spc="0" normalizeH="0" baseline="0" noProof="0" dirty="0">
              <a:ln>
                <a:noFill/>
              </a:ln>
              <a:solidFill>
                <a:srgbClr val="A5A5A5">
                  <a:lumMod val="50000"/>
                </a:srgbClr>
              </a:solidFill>
              <a:effectLst/>
              <a:uLnTx/>
              <a:uFillTx/>
              <a:latin typeface="Calibri" panose="020F0502020204030204"/>
              <a:ea typeface="+mn-ea"/>
              <a:cs typeface="+mn-cs"/>
            </a:endParaRPr>
          </a:p>
        </p:txBody>
      </p:sp>
      <p:sp>
        <p:nvSpPr>
          <p:cNvPr id="2" name="AutoShape 2" descr="Los Objetivos del Milenio (ODM) - Objetivos de Desarrollo Sostenib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ángulo 10"/>
          <p:cNvSpPr/>
          <p:nvPr/>
        </p:nvSpPr>
        <p:spPr>
          <a:xfrm>
            <a:off x="241409" y="6329065"/>
            <a:ext cx="1762727" cy="369332"/>
          </a:xfrm>
          <a:prstGeom prst="rect">
            <a:avLst/>
          </a:prstGeom>
        </p:spPr>
        <p:txBody>
          <a:bodyPr wrap="none">
            <a:spAutoFit/>
          </a:bodyPr>
          <a:lstStyle/>
          <a:p>
            <a:pPr marL="329184" marR="0" lvl="0" indent="-329184" algn="ctr" defTabSz="914400" rtl="0" eaLnBrk="1" fontAlgn="auto" latinLnBrk="0" hangingPunct="1">
              <a:lnSpc>
                <a:spcPct val="100000"/>
              </a:lnSpc>
              <a:spcBef>
                <a:spcPts val="0"/>
              </a:spcBef>
              <a:spcAft>
                <a:spcPts val="0"/>
              </a:spcAft>
              <a:buClr>
                <a:srgbClr val="5B9BD5"/>
              </a:buClr>
              <a:buSzPct val="70000"/>
              <a:buFontTx/>
              <a:buNone/>
              <a:tabLst/>
              <a:defRPr/>
            </a:pPr>
            <a:r>
              <a:rPr kumimoji="0" lang="es-AR" sz="1800" b="1" i="0" u="none" strike="noStrike" kern="1200" cap="none" spc="0" normalizeH="0" baseline="0" noProof="0" dirty="0" smtClean="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rPr>
              <a:t>Dr. </a:t>
            </a:r>
            <a:r>
              <a:rPr kumimoji="0" lang="es-AR" sz="1800" b="1" i="0" u="none" strike="noStrike" kern="1200" cap="none" spc="0" normalizeH="0" baseline="0" noProof="0" dirty="0" err="1" smtClean="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rPr>
              <a:t>Rios</a:t>
            </a:r>
            <a:r>
              <a:rPr kumimoji="0" lang="es-AR" sz="1800" b="1" i="0" u="none" strike="noStrike" kern="1200" cap="none" spc="0" normalizeH="0" baseline="0" noProof="0" dirty="0" smtClean="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rPr>
              <a:t> Facundo</a:t>
            </a:r>
            <a:endParaRPr kumimoji="0" lang="es-AR" sz="1800" b="1" i="0" u="none" strike="noStrike" kern="1200" cap="none" spc="0" normalizeH="0" baseline="0" noProof="0" dirty="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endParaRPr>
          </a:p>
        </p:txBody>
      </p:sp>
      <p:sp>
        <p:nvSpPr>
          <p:cNvPr id="7" name="Rectángulo 6"/>
          <p:cNvSpPr/>
          <p:nvPr/>
        </p:nvSpPr>
        <p:spPr>
          <a:xfrm>
            <a:off x="734764" y="2051859"/>
            <a:ext cx="4875156" cy="3693319"/>
          </a:xfrm>
          <a:prstGeom prst="rect">
            <a:avLst/>
          </a:prstGeom>
        </p:spPr>
        <p:txBody>
          <a:bodyPr wrap="square">
            <a:spAutoFit/>
          </a:bodyPr>
          <a:lstStyle/>
          <a:p>
            <a:r>
              <a:rPr lang="es-ES" b="1" dirty="0">
                <a:solidFill>
                  <a:srgbClr val="800080"/>
                </a:solidFill>
                <a:latin typeface="Calibri" pitchFamily="34" charset="0"/>
              </a:rPr>
              <a:t>Cerca del 30% de la comida producida se tira o desperdicia. </a:t>
            </a:r>
            <a:endParaRPr lang="es-ES" b="1" dirty="0" smtClean="0">
              <a:solidFill>
                <a:srgbClr val="800080"/>
              </a:solidFill>
              <a:latin typeface="Calibri" pitchFamily="34" charset="0"/>
            </a:endParaRPr>
          </a:p>
          <a:p>
            <a:endParaRPr lang="es-ES" b="1" dirty="0">
              <a:solidFill>
                <a:srgbClr val="800080"/>
              </a:solidFill>
              <a:latin typeface="Calibri" pitchFamily="34" charset="0"/>
            </a:endParaRPr>
          </a:p>
          <a:p>
            <a:r>
              <a:rPr lang="es-ES" b="1" dirty="0" smtClean="0">
                <a:solidFill>
                  <a:srgbClr val="800080"/>
                </a:solidFill>
                <a:latin typeface="Calibri" pitchFamily="34" charset="0"/>
              </a:rPr>
              <a:t>1 </a:t>
            </a:r>
            <a:r>
              <a:rPr lang="es-ES" b="1" dirty="0">
                <a:solidFill>
                  <a:srgbClr val="800080"/>
                </a:solidFill>
                <a:latin typeface="Calibri" pitchFamily="34" charset="0"/>
              </a:rPr>
              <a:t>millón de botellas de plástico se compran por minuto en el mundo, 4 trillones de bolsas de plástico se usan anualmente en el mundo, 8,3 mil millones </a:t>
            </a:r>
            <a:r>
              <a:rPr lang="es-ES" b="1" dirty="0" err="1">
                <a:solidFill>
                  <a:srgbClr val="800080"/>
                </a:solidFill>
                <a:latin typeface="Calibri" pitchFamily="34" charset="0"/>
              </a:rPr>
              <a:t>tn</a:t>
            </a:r>
            <a:r>
              <a:rPr lang="es-ES" b="1" dirty="0">
                <a:solidFill>
                  <a:srgbClr val="800080"/>
                </a:solidFill>
                <a:latin typeface="Calibri" pitchFamily="34" charset="0"/>
              </a:rPr>
              <a:t> de plástico se produjeron en 2017. </a:t>
            </a:r>
            <a:r>
              <a:rPr lang="es-ES" b="1" dirty="0">
                <a:solidFill>
                  <a:srgbClr val="800080"/>
                </a:solidFill>
                <a:latin typeface="Calibri" pitchFamily="34" charset="0"/>
              </a:rPr>
              <a:t>Solo un 9% se recicló. </a:t>
            </a:r>
            <a:endParaRPr lang="es-ES" b="1" dirty="0" smtClean="0">
              <a:solidFill>
                <a:srgbClr val="800080"/>
              </a:solidFill>
              <a:latin typeface="Calibri" pitchFamily="34" charset="0"/>
            </a:endParaRPr>
          </a:p>
          <a:p>
            <a:endParaRPr lang="es-ES" b="1" dirty="0">
              <a:solidFill>
                <a:srgbClr val="800080"/>
              </a:solidFill>
              <a:latin typeface="Calibri" pitchFamily="34" charset="0"/>
            </a:endParaRPr>
          </a:p>
          <a:p>
            <a:r>
              <a:rPr lang="es-ES" b="1" dirty="0" smtClean="0">
                <a:solidFill>
                  <a:srgbClr val="800080"/>
                </a:solidFill>
                <a:latin typeface="Calibri" pitchFamily="34" charset="0"/>
              </a:rPr>
              <a:t>26</a:t>
            </a:r>
            <a:r>
              <a:rPr lang="es-ES" b="1" dirty="0">
                <a:solidFill>
                  <a:srgbClr val="800080"/>
                </a:solidFill>
                <a:latin typeface="Calibri" pitchFamily="34" charset="0"/>
              </a:rPr>
              <a:t>% de la tierra (sin hielo) se utiliza para el pastoreo de ganado y 33% de las tierras de cultivo se dedican a la alimentación del ganado. </a:t>
            </a:r>
            <a:r>
              <a:rPr lang="es-ES" b="1" dirty="0">
                <a:solidFill>
                  <a:srgbClr val="800080"/>
                </a:solidFill>
                <a:latin typeface="Calibri" pitchFamily="34" charset="0"/>
              </a:rPr>
              <a:t>2/3 de los océanos han sido intervenidos.3 </a:t>
            </a:r>
            <a:endParaRPr lang="en-US" b="1" dirty="0">
              <a:solidFill>
                <a:srgbClr val="800080"/>
              </a:solidFill>
              <a:latin typeface="Calibri" pitchFamily="34" charset="0"/>
            </a:endParaRPr>
          </a:p>
        </p:txBody>
      </p:sp>
      <p:pic>
        <p:nvPicPr>
          <p:cNvPr id="9" name="Imagen 8"/>
          <p:cNvPicPr>
            <a:picLocks noChangeAspect="1"/>
          </p:cNvPicPr>
          <p:nvPr/>
        </p:nvPicPr>
        <p:blipFill>
          <a:blip r:embed="rId4"/>
          <a:stretch>
            <a:fillRect/>
          </a:stretch>
        </p:blipFill>
        <p:spPr>
          <a:xfrm>
            <a:off x="1237421" y="316683"/>
            <a:ext cx="3143778" cy="1607133"/>
          </a:xfrm>
          <a:prstGeom prst="rect">
            <a:avLst/>
          </a:prstGeom>
        </p:spPr>
      </p:pic>
    </p:spTree>
    <p:extLst>
      <p:ext uri="{BB962C8B-B14F-4D97-AF65-F5344CB8AC3E}">
        <p14:creationId xmlns:p14="http://schemas.microsoft.com/office/powerpoint/2010/main" val="84403785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0243661" y="5661248"/>
            <a:ext cx="86409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16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AutoShape 2" descr="Los Objetivos del Milenio (ODM) - Objetivos de Desarrollo Sostenib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ángulo 9"/>
          <p:cNvSpPr/>
          <p:nvPr/>
        </p:nvSpPr>
        <p:spPr>
          <a:xfrm>
            <a:off x="2143593" y="237071"/>
            <a:ext cx="1004840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a:ln>
                  <a:noFill/>
                </a:ln>
                <a:solidFill>
                  <a:srgbClr val="800080"/>
                </a:solidFill>
                <a:effectLst>
                  <a:outerShdw blurRad="38100" dist="38100" dir="2700000" algn="tl">
                    <a:srgbClr val="000000">
                      <a:alpha val="43137"/>
                    </a:srgbClr>
                  </a:outerShdw>
                </a:effectLst>
                <a:uLnTx/>
                <a:uFillTx/>
                <a:latin typeface="Calibri" pitchFamily="34" charset="0"/>
                <a:ea typeface="+mn-ea"/>
                <a:cs typeface="+mn-cs"/>
              </a:rPr>
              <a:t>OBJETIVOS DEL DESARROLLO SOSTENIBLE</a:t>
            </a:r>
          </a:p>
        </p:txBody>
      </p:sp>
      <p:sp>
        <p:nvSpPr>
          <p:cNvPr id="11" name="Rectángulo 10"/>
          <p:cNvSpPr/>
          <p:nvPr/>
        </p:nvSpPr>
        <p:spPr>
          <a:xfrm>
            <a:off x="10226393" y="6309320"/>
            <a:ext cx="1762727" cy="369332"/>
          </a:xfrm>
          <a:prstGeom prst="rect">
            <a:avLst/>
          </a:prstGeom>
        </p:spPr>
        <p:txBody>
          <a:bodyPr wrap="none">
            <a:spAutoFit/>
          </a:bodyPr>
          <a:lstStyle/>
          <a:p>
            <a:pPr marL="329184" marR="0" lvl="0" indent="-329184" algn="ctr" defTabSz="914400" rtl="0" eaLnBrk="1" fontAlgn="auto" latinLnBrk="0" hangingPunct="1">
              <a:lnSpc>
                <a:spcPct val="100000"/>
              </a:lnSpc>
              <a:spcBef>
                <a:spcPts val="0"/>
              </a:spcBef>
              <a:spcAft>
                <a:spcPts val="0"/>
              </a:spcAft>
              <a:buClr>
                <a:srgbClr val="5B9BD5"/>
              </a:buClr>
              <a:buSzPct val="70000"/>
              <a:buFontTx/>
              <a:buNone/>
              <a:tabLst/>
              <a:defRPr/>
            </a:pPr>
            <a:r>
              <a:rPr kumimoji="0" lang="es-AR" sz="1800" b="1" i="0" u="none" strike="noStrike" kern="1200" cap="none" spc="0" normalizeH="0" baseline="0" noProof="0" dirty="0" smtClean="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rPr>
              <a:t>Dr. </a:t>
            </a:r>
            <a:r>
              <a:rPr kumimoji="0" lang="es-AR" sz="1800" b="1" i="0" u="none" strike="noStrike" kern="1200" cap="none" spc="0" normalizeH="0" baseline="0" noProof="0" dirty="0" err="1" smtClean="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rPr>
              <a:t>Rios</a:t>
            </a:r>
            <a:r>
              <a:rPr kumimoji="0" lang="es-AR" sz="1800" b="1" i="0" u="none" strike="noStrike" kern="1200" cap="none" spc="0" normalizeH="0" baseline="0" noProof="0" dirty="0" smtClean="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rPr>
              <a:t> Facundo</a:t>
            </a:r>
            <a:endParaRPr kumimoji="0" lang="es-AR" sz="1800" b="1" i="0" u="none" strike="noStrike" kern="1200" cap="none" spc="0" normalizeH="0" baseline="0" noProof="0" dirty="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endParaRPr>
          </a:p>
        </p:txBody>
      </p:sp>
      <p:pic>
        <p:nvPicPr>
          <p:cNvPr id="3" name="Imagen 2"/>
          <p:cNvPicPr>
            <a:picLocks noChangeAspect="1"/>
          </p:cNvPicPr>
          <p:nvPr/>
        </p:nvPicPr>
        <p:blipFill>
          <a:blip r:embed="rId3"/>
          <a:stretch>
            <a:fillRect/>
          </a:stretch>
        </p:blipFill>
        <p:spPr>
          <a:xfrm>
            <a:off x="155575" y="160337"/>
            <a:ext cx="1788642" cy="6518315"/>
          </a:xfrm>
          <a:prstGeom prst="rect">
            <a:avLst/>
          </a:prstGeom>
          <a:effectLst>
            <a:glow rad="127000">
              <a:schemeClr val="accent1">
                <a:alpha val="0"/>
              </a:schemeClr>
            </a:glow>
            <a:softEdge rad="203200"/>
          </a:effectLst>
        </p:spPr>
      </p:pic>
      <p:graphicFrame>
        <p:nvGraphicFramePr>
          <p:cNvPr id="12" name="13 Tabla"/>
          <p:cNvGraphicFramePr>
            <a:graphicFrameLocks noGrp="1"/>
          </p:cNvGraphicFramePr>
          <p:nvPr>
            <p:extLst/>
          </p:nvPr>
        </p:nvGraphicFramePr>
        <p:xfrm>
          <a:off x="2322957" y="1774974"/>
          <a:ext cx="9155511" cy="4498848"/>
        </p:xfrm>
        <a:graphic>
          <a:graphicData uri="http://schemas.openxmlformats.org/drawingml/2006/table">
            <a:tbl>
              <a:tblPr firstRow="1" bandRow="1">
                <a:tableStyleId>{C083E6E3-FA7D-4D7B-A595-EF9225AFEA82}</a:tableStyleId>
              </a:tblPr>
              <a:tblGrid>
                <a:gridCol w="9155511">
                  <a:extLst>
                    <a:ext uri="{9D8B030D-6E8A-4147-A177-3AD203B41FA5}">
                      <a16:colId xmlns:a16="http://schemas.microsoft.com/office/drawing/2014/main" val="20000"/>
                    </a:ext>
                  </a:extLst>
                </a:gridCol>
              </a:tblGrid>
              <a:tr h="4279506">
                <a:tc>
                  <a:txBody>
                    <a:bodyPr/>
                    <a:lstStyle/>
                    <a:p>
                      <a:pPr marL="342900" lvl="0" indent="-342900">
                        <a:buFont typeface="Arial" panose="020B0604020202020204" pitchFamily="34" charset="0"/>
                        <a:buChar char="•"/>
                      </a:pPr>
                      <a:endParaRPr lang="es-AR" sz="1800" b="1" dirty="0" smtClean="0">
                        <a:solidFill>
                          <a:srgbClr val="800080"/>
                        </a:solidFill>
                        <a:latin typeface="Calibri"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b="1" kern="1200" dirty="0" smtClean="0">
                          <a:solidFill>
                            <a:schemeClr val="accent6">
                              <a:lumMod val="75000"/>
                            </a:schemeClr>
                          </a:solidFill>
                          <a:effectLst>
                            <a:outerShdw blurRad="38100" dist="38100" dir="2700000" algn="tl">
                              <a:srgbClr val="000000">
                                <a:alpha val="43137"/>
                              </a:srgbClr>
                            </a:outerShdw>
                          </a:effectLst>
                          <a:latin typeface="Calibri" pitchFamily="34" charset="0"/>
                          <a:ea typeface="+mn-ea"/>
                          <a:cs typeface="+mn-cs"/>
                        </a:rPr>
                        <a:t>Financiamiento: </a:t>
                      </a:r>
                      <a:r>
                        <a:rPr lang="es-ES" sz="1800" b="1" dirty="0" smtClean="0">
                          <a:solidFill>
                            <a:srgbClr val="800080"/>
                          </a:solidFill>
                          <a:latin typeface="Calibri" pitchFamily="34" charset="0"/>
                        </a:rPr>
                        <a:t/>
                      </a:r>
                      <a:br>
                        <a:rPr lang="es-ES" sz="1800" b="1" dirty="0" smtClean="0">
                          <a:solidFill>
                            <a:srgbClr val="800080"/>
                          </a:solidFill>
                          <a:latin typeface="Calibri" pitchFamily="34" charset="0"/>
                        </a:rPr>
                      </a:br>
                      <a:r>
                        <a:rPr lang="es-ES" sz="1800" b="1" dirty="0" smtClean="0">
                          <a:solidFill>
                            <a:srgbClr val="800080"/>
                          </a:solidFill>
                          <a:latin typeface="Calibri" pitchFamily="34" charset="0"/>
                        </a:rPr>
                        <a:t>Buscando alcanzar el objetivo de destinar el 0,7% de su PBI a la asistencia oficial para el desarrollo de los países en desarrollo.</a:t>
                      </a:r>
                      <a:r>
                        <a:rPr lang="es-ES" sz="1800" b="1" baseline="0" dirty="0" smtClean="0">
                          <a:solidFill>
                            <a:srgbClr val="800080"/>
                          </a:solidFill>
                          <a:latin typeface="Calibri" pitchFamily="34" charset="0"/>
                        </a:rPr>
                        <a:t> </a:t>
                      </a:r>
                      <a:br>
                        <a:rPr lang="es-ES" sz="1800" b="1" baseline="0" dirty="0" smtClean="0">
                          <a:solidFill>
                            <a:srgbClr val="800080"/>
                          </a:solidFill>
                          <a:latin typeface="Calibri" pitchFamily="34" charset="0"/>
                        </a:rPr>
                      </a:br>
                      <a:r>
                        <a:rPr lang="es-ES" sz="1800" b="1" baseline="0" dirty="0" smtClean="0">
                          <a:solidFill>
                            <a:srgbClr val="800080"/>
                          </a:solidFill>
                          <a:latin typeface="Calibri" pitchFamily="34" charset="0"/>
                        </a:rPr>
                        <a:t>E</a:t>
                      </a:r>
                      <a:r>
                        <a:rPr lang="es-ES" sz="1800" b="1" dirty="0" smtClean="0">
                          <a:solidFill>
                            <a:srgbClr val="800080"/>
                          </a:solidFill>
                          <a:latin typeface="Calibri" pitchFamily="34" charset="0"/>
                        </a:rPr>
                        <a:t>ntre un 0,15% y un 0,2% de su ingreso nacional bruto a la asistencia oficial para el desarrollo de los países menos adelantados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800" b="1" dirty="0" smtClean="0">
                        <a:solidFill>
                          <a:srgbClr val="800080"/>
                        </a:solidFill>
                        <a:latin typeface="Calibri"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b="1" kern="1200" dirty="0" smtClean="0">
                          <a:solidFill>
                            <a:schemeClr val="accent6">
                              <a:lumMod val="75000"/>
                            </a:schemeClr>
                          </a:solidFill>
                          <a:effectLst>
                            <a:outerShdw blurRad="38100" dist="38100" dir="2700000" algn="tl">
                              <a:srgbClr val="000000">
                                <a:alpha val="43137"/>
                              </a:srgbClr>
                            </a:outerShdw>
                          </a:effectLst>
                          <a:latin typeface="Calibri" pitchFamily="34" charset="0"/>
                          <a:ea typeface="+mn-ea"/>
                          <a:cs typeface="+mn-cs"/>
                        </a:rPr>
                        <a:t>Control y Supervisión: </a:t>
                      </a:r>
                      <a:r>
                        <a:rPr lang="es-ES" sz="1800" b="1" dirty="0" smtClean="0">
                          <a:solidFill>
                            <a:srgbClr val="800080"/>
                          </a:solidFill>
                          <a:latin typeface="Calibri" pitchFamily="34" charset="0"/>
                        </a:rPr>
                        <a:t/>
                      </a:r>
                      <a:br>
                        <a:rPr lang="es-ES" sz="1800" b="1" dirty="0" smtClean="0">
                          <a:solidFill>
                            <a:srgbClr val="800080"/>
                          </a:solidFill>
                          <a:latin typeface="Calibri" pitchFamily="34" charset="0"/>
                        </a:rPr>
                      </a:br>
                      <a:r>
                        <a:rPr lang="es-ES" sz="1800" b="1" dirty="0" smtClean="0">
                          <a:solidFill>
                            <a:srgbClr val="800080"/>
                          </a:solidFill>
                          <a:latin typeface="Calibri" pitchFamily="34" charset="0"/>
                        </a:rPr>
                        <a:t>Es potestad de cada Estado.	</a:t>
                      </a:r>
                      <a:br>
                        <a:rPr lang="es-ES" sz="1800" b="1" dirty="0" smtClean="0">
                          <a:solidFill>
                            <a:srgbClr val="800080"/>
                          </a:solidFill>
                          <a:latin typeface="Calibri" pitchFamily="34" charset="0"/>
                        </a:rPr>
                      </a:br>
                      <a:r>
                        <a:rPr lang="es-ES" sz="1800" b="1" dirty="0" smtClean="0">
                          <a:solidFill>
                            <a:srgbClr val="800080"/>
                          </a:solidFill>
                          <a:latin typeface="Calibri" pitchFamily="34" charset="0"/>
                        </a:rPr>
                        <a:t>Nacional, Regional y mundial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sz="1800" b="1" dirty="0" smtClean="0">
                        <a:solidFill>
                          <a:srgbClr val="800080"/>
                        </a:solidFill>
                        <a:latin typeface="Calibri"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800" b="1" dirty="0" smtClean="0">
                          <a:solidFill>
                            <a:srgbClr val="800080"/>
                          </a:solidFill>
                          <a:latin typeface="Calibri" pitchFamily="34" charset="0"/>
                        </a:rPr>
                        <a:t>El Foro Político de Alto Nivel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800" b="1" dirty="0" smtClean="0">
                          <a:solidFill>
                            <a:srgbClr val="800080"/>
                          </a:solidFill>
                          <a:latin typeface="Calibri" pitchFamily="34" charset="0"/>
                        </a:rPr>
                        <a:t>Plataforma central de las Naciones Unidas </a:t>
                      </a:r>
                      <a:br>
                        <a:rPr lang="es-ES" sz="1800" b="1" dirty="0" smtClean="0">
                          <a:solidFill>
                            <a:srgbClr val="800080"/>
                          </a:solidFill>
                          <a:latin typeface="Calibri" pitchFamily="34" charset="0"/>
                        </a:rPr>
                      </a:br>
                      <a:r>
                        <a:rPr lang="es-ES" sz="1800" b="1" dirty="0" smtClean="0">
                          <a:solidFill>
                            <a:srgbClr val="800080"/>
                          </a:solidFill>
                          <a:latin typeface="Calibri" pitchFamily="34" charset="0"/>
                        </a:rPr>
                        <a:t>para el seguimiento y la revisión ODS.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sz="1800" b="1" dirty="0" smtClean="0">
                        <a:solidFill>
                          <a:srgbClr val="800080"/>
                        </a:solidFill>
                        <a:latin typeface="Calibri"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800" b="1" dirty="0" smtClean="0">
                        <a:solidFill>
                          <a:srgbClr val="800080"/>
                        </a:solidFill>
                        <a:latin typeface="Calibri" pitchFamily="34" charset="0"/>
                      </a:endParaRPr>
                    </a:p>
                  </a:txBody>
                  <a:tcPr marL="109728" marR="109728" marT="54864" marB="54864"/>
                </a:tc>
                <a:extLst>
                  <a:ext uri="{0D108BD9-81ED-4DB2-BD59-A6C34878D82A}">
                    <a16:rowId xmlns:a16="http://schemas.microsoft.com/office/drawing/2014/main" val="10000"/>
                  </a:ext>
                </a:extLst>
              </a:tr>
            </a:tbl>
          </a:graphicData>
        </a:graphic>
      </p:graphicFrame>
      <p:sp>
        <p:nvSpPr>
          <p:cNvPr id="13" name="Rectángulo 12"/>
          <p:cNvSpPr/>
          <p:nvPr/>
        </p:nvSpPr>
        <p:spPr>
          <a:xfrm>
            <a:off x="2255502" y="918900"/>
            <a:ext cx="7914119" cy="562453"/>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smtClean="0">
                <a:solidFill>
                  <a:schemeClr val="accent6">
                    <a:lumMod val="75000"/>
                  </a:schemeClr>
                </a:solidFill>
                <a:effectLst>
                  <a:outerShdw blurRad="38100" dist="38100" dir="2700000" algn="tl">
                    <a:srgbClr val="000000">
                      <a:alpha val="43137"/>
                    </a:srgbClr>
                  </a:outerShdw>
                </a:effectLst>
                <a:latin typeface="Calibri" pitchFamily="34" charset="0"/>
              </a:rPr>
              <a:t>Aspectos evolutivos</a:t>
            </a:r>
            <a:endParaRPr lang="es-AR" sz="2800" b="1" dirty="0">
              <a:solidFill>
                <a:schemeClr val="accent6">
                  <a:lumMod val="75000"/>
                </a:schemeClr>
              </a:solidFill>
              <a:effectLst>
                <a:outerShdw blurRad="38100" dist="38100" dir="2700000" algn="tl">
                  <a:srgbClr val="000000">
                    <a:alpha val="43137"/>
                  </a:srgbClr>
                </a:outerShdw>
              </a:effectLst>
              <a:latin typeface="Calibri" pitchFamily="34" charset="0"/>
            </a:endParaRPr>
          </a:p>
        </p:txBody>
      </p:sp>
      <p:pic>
        <p:nvPicPr>
          <p:cNvPr id="1026" name="Picture 2" descr="La bicicleta y los Objetivos de Desarrollo Sostenible (ODS) – Cicloturixes  | La vida es mejor en Bic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71014" y="160337"/>
            <a:ext cx="1556115" cy="151933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5"/>
          <a:stretch>
            <a:fillRect/>
          </a:stretch>
        </p:blipFill>
        <p:spPr>
          <a:xfrm>
            <a:off x="6811744" y="3601328"/>
            <a:ext cx="5250552" cy="2672493"/>
          </a:xfrm>
          <a:prstGeom prst="rect">
            <a:avLst/>
          </a:prstGeom>
        </p:spPr>
      </p:pic>
    </p:spTree>
    <p:extLst>
      <p:ext uri="{BB962C8B-B14F-4D97-AF65-F5344CB8AC3E}">
        <p14:creationId xmlns:p14="http://schemas.microsoft.com/office/powerpoint/2010/main" val="4324535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941516"/>
            <a:ext cx="12192000" cy="5410200"/>
          </a:xfrm>
          <a:prstGeom prst="rect">
            <a:avLst/>
          </a:prstGeom>
        </p:spPr>
      </p:pic>
      <p:sp>
        <p:nvSpPr>
          <p:cNvPr id="5" name="Rectángulo 4"/>
          <p:cNvSpPr/>
          <p:nvPr/>
        </p:nvSpPr>
        <p:spPr>
          <a:xfrm>
            <a:off x="408094" y="346430"/>
            <a:ext cx="11375812" cy="595086"/>
          </a:xfrm>
          <a:prstGeom prst="rect">
            <a:avLst/>
          </a:prstGeom>
          <a:solidFill>
            <a:srgbClr val="70AD47">
              <a:lumMod val="20000"/>
              <a:lumOff val="80000"/>
            </a:srgbClr>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smtClean="0">
                <a:ln>
                  <a:noFill/>
                </a:ln>
                <a:solidFill>
                  <a:srgbClr val="70AD47">
                    <a:lumMod val="75000"/>
                  </a:srgbClr>
                </a:solidFill>
                <a:effectLst>
                  <a:outerShdw blurRad="38100" dist="38100" dir="2700000" algn="tl">
                    <a:srgbClr val="000000">
                      <a:alpha val="43137"/>
                    </a:srgbClr>
                  </a:outerShdw>
                </a:effectLst>
                <a:uLnTx/>
                <a:uFillTx/>
                <a:latin typeface="Calibri"/>
                <a:ea typeface="+mn-ea"/>
                <a:cs typeface="+mn-cs"/>
              </a:rPr>
              <a:t>Economía Circular desde el Sector</a:t>
            </a:r>
            <a:r>
              <a:rPr kumimoji="0" lang="es-AR" sz="3200" b="1" i="0" u="none" strike="noStrike" kern="0" cap="none" spc="0" normalizeH="0" noProof="0" dirty="0" smtClean="0">
                <a:ln>
                  <a:noFill/>
                </a:ln>
                <a:solidFill>
                  <a:srgbClr val="70AD47">
                    <a:lumMod val="75000"/>
                  </a:srgbClr>
                </a:solidFill>
                <a:effectLst>
                  <a:outerShdw blurRad="38100" dist="38100" dir="2700000" algn="tl">
                    <a:srgbClr val="000000">
                      <a:alpha val="43137"/>
                    </a:srgbClr>
                  </a:outerShdw>
                </a:effectLst>
                <a:uLnTx/>
                <a:uFillTx/>
                <a:latin typeface="Calibri"/>
                <a:ea typeface="+mn-ea"/>
                <a:cs typeface="+mn-cs"/>
              </a:rPr>
              <a:t> Privado</a:t>
            </a:r>
            <a:endParaRPr kumimoji="0" lang="es-AR" sz="3200" b="1" i="0" u="none" strike="noStrike" kern="0" cap="none" spc="0" normalizeH="0" baseline="0" noProof="0" dirty="0" smtClean="0">
              <a:ln>
                <a:noFill/>
              </a:ln>
              <a:solidFill>
                <a:srgbClr val="70AD47">
                  <a:lumMod val="75000"/>
                </a:srgbClr>
              </a:solidFill>
              <a:effectLst>
                <a:outerShdw blurRad="38100" dist="38100" dir="2700000" algn="tl">
                  <a:srgbClr val="000000">
                    <a:alpha val="43137"/>
                  </a:srgbClr>
                </a:outerShdw>
              </a:effectLst>
              <a:uLnTx/>
              <a:uFillTx/>
              <a:latin typeface="Calibri"/>
              <a:ea typeface="+mn-ea"/>
              <a:cs typeface="+mn-cs"/>
            </a:endParaRPr>
          </a:p>
        </p:txBody>
      </p:sp>
      <p:sp>
        <p:nvSpPr>
          <p:cNvPr id="6" name="Rectángulo 5"/>
          <p:cNvSpPr/>
          <p:nvPr/>
        </p:nvSpPr>
        <p:spPr>
          <a:xfrm>
            <a:off x="9929973" y="6488668"/>
            <a:ext cx="2072170" cy="369332"/>
          </a:xfrm>
          <a:prstGeom prst="rect">
            <a:avLst/>
          </a:prstGeom>
        </p:spPr>
        <p:txBody>
          <a:bodyPr wrap="none">
            <a:spAutoFit/>
          </a:bodyPr>
          <a:lstStyle/>
          <a:p>
            <a:pPr marL="329184" indent="-329184" algn="ctr">
              <a:buClr>
                <a:srgbClr val="5B9BD5"/>
              </a:buClr>
              <a:buSzPct val="70000"/>
            </a:pPr>
            <a:r>
              <a:rPr lang="es-AR" b="1" dirty="0" smtClean="0">
                <a:solidFill>
                  <a:srgbClr val="800080"/>
                </a:solidFill>
                <a:effectLst>
                  <a:outerShdw blurRad="50800" dist="38100" dir="8100000" algn="tr" rotWithShape="0">
                    <a:prstClr val="black">
                      <a:alpha val="40000"/>
                    </a:prstClr>
                  </a:outerShdw>
                </a:effectLst>
                <a:cs typeface="Calibri" pitchFamily="34" charset="0"/>
              </a:rPr>
              <a:t>Dra. </a:t>
            </a:r>
            <a:r>
              <a:rPr lang="es-AR" b="1" dirty="0" err="1" smtClean="0">
                <a:solidFill>
                  <a:srgbClr val="800080"/>
                </a:solidFill>
                <a:effectLst>
                  <a:outerShdw blurRad="50800" dist="38100" dir="8100000" algn="tr" rotWithShape="0">
                    <a:prstClr val="black">
                      <a:alpha val="40000"/>
                    </a:prstClr>
                  </a:outerShdw>
                </a:effectLst>
                <a:cs typeface="Calibri" pitchFamily="34" charset="0"/>
              </a:rPr>
              <a:t>Devia</a:t>
            </a:r>
            <a:r>
              <a:rPr lang="es-AR" b="1" dirty="0" smtClean="0">
                <a:solidFill>
                  <a:srgbClr val="800080"/>
                </a:solidFill>
                <a:effectLst>
                  <a:outerShdw blurRad="50800" dist="38100" dir="8100000" algn="tr" rotWithShape="0">
                    <a:prstClr val="black">
                      <a:alpha val="40000"/>
                    </a:prstClr>
                  </a:outerShdw>
                </a:effectLst>
                <a:cs typeface="Calibri" pitchFamily="34" charset="0"/>
              </a:rPr>
              <a:t> - Dr. </a:t>
            </a:r>
            <a:r>
              <a:rPr lang="es-AR" b="1" dirty="0" err="1" smtClean="0">
                <a:solidFill>
                  <a:srgbClr val="800080"/>
                </a:solidFill>
                <a:effectLst>
                  <a:outerShdw blurRad="50800" dist="38100" dir="8100000" algn="tr" rotWithShape="0">
                    <a:prstClr val="black">
                      <a:alpha val="40000"/>
                    </a:prstClr>
                  </a:outerShdw>
                </a:effectLst>
                <a:cs typeface="Calibri" pitchFamily="34" charset="0"/>
              </a:rPr>
              <a:t>Rios</a:t>
            </a:r>
            <a:endParaRPr lang="es-AR" b="1" dirty="0">
              <a:solidFill>
                <a:srgbClr val="800080"/>
              </a:solidFill>
              <a:effectLst>
                <a:outerShdw blurRad="50800" dist="38100" dir="8100000" algn="tr" rotWithShape="0">
                  <a:prstClr val="black">
                    <a:alpha val="40000"/>
                  </a:prstClr>
                </a:outerShdw>
              </a:effectLst>
              <a:cs typeface="Calibri" pitchFamily="34" charset="0"/>
            </a:endParaRPr>
          </a:p>
        </p:txBody>
      </p:sp>
      <p:pic>
        <p:nvPicPr>
          <p:cNvPr id="8" name="Imagen 7"/>
          <p:cNvPicPr>
            <a:picLocks noChangeAspect="1"/>
          </p:cNvPicPr>
          <p:nvPr/>
        </p:nvPicPr>
        <p:blipFill>
          <a:blip r:embed="rId3"/>
          <a:stretch>
            <a:fillRect/>
          </a:stretch>
        </p:blipFill>
        <p:spPr>
          <a:xfrm>
            <a:off x="10396751" y="1212535"/>
            <a:ext cx="1138613" cy="711634"/>
          </a:xfrm>
          <a:prstGeom prst="rect">
            <a:avLst/>
          </a:prstGeom>
          <a:effectLst>
            <a:softEdge rad="63500"/>
          </a:effectLst>
        </p:spPr>
      </p:pic>
    </p:spTree>
    <p:extLst>
      <p:ext uri="{BB962C8B-B14F-4D97-AF65-F5344CB8AC3E}">
        <p14:creationId xmlns:p14="http://schemas.microsoft.com/office/powerpoint/2010/main" val="21710112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69257" y="546757"/>
            <a:ext cx="11422743" cy="6419871"/>
          </a:xfrm>
          <a:prstGeom prst="rect">
            <a:avLst/>
          </a:prstGeom>
        </p:spPr>
      </p:pic>
      <p:sp>
        <p:nvSpPr>
          <p:cNvPr id="3" name="Rectángulo 2"/>
          <p:cNvSpPr/>
          <p:nvPr/>
        </p:nvSpPr>
        <p:spPr>
          <a:xfrm>
            <a:off x="479146" y="546757"/>
            <a:ext cx="11375812" cy="735854"/>
          </a:xfrm>
          <a:prstGeom prst="rect">
            <a:avLst/>
          </a:prstGeom>
          <a:solidFill>
            <a:srgbClr val="70AD47">
              <a:lumMod val="20000"/>
              <a:lumOff val="80000"/>
            </a:srgbClr>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smtClean="0">
                <a:ln>
                  <a:noFill/>
                </a:ln>
                <a:solidFill>
                  <a:srgbClr val="70AD47">
                    <a:lumMod val="75000"/>
                  </a:srgbClr>
                </a:solidFill>
                <a:effectLst>
                  <a:outerShdw blurRad="38100" dist="38100" dir="2700000" algn="tl">
                    <a:srgbClr val="000000">
                      <a:alpha val="43137"/>
                    </a:srgbClr>
                  </a:outerShdw>
                </a:effectLst>
                <a:uLnTx/>
                <a:uFillTx/>
                <a:latin typeface="Calibri"/>
                <a:ea typeface="+mn-ea"/>
                <a:cs typeface="+mn-cs"/>
              </a:rPr>
              <a:t>Alianzas Estratégicas</a:t>
            </a:r>
          </a:p>
        </p:txBody>
      </p:sp>
      <p:pic>
        <p:nvPicPr>
          <p:cNvPr id="4" name="Imagen 3"/>
          <p:cNvPicPr>
            <a:picLocks noChangeAspect="1"/>
          </p:cNvPicPr>
          <p:nvPr/>
        </p:nvPicPr>
        <p:blipFill>
          <a:blip r:embed="rId3"/>
          <a:stretch>
            <a:fillRect/>
          </a:stretch>
        </p:blipFill>
        <p:spPr>
          <a:xfrm>
            <a:off x="267534" y="1423379"/>
            <a:ext cx="2352675" cy="5413194"/>
          </a:xfrm>
          <a:prstGeom prst="rect">
            <a:avLst/>
          </a:prstGeom>
          <a:effectLst>
            <a:softEdge rad="127000"/>
          </a:effectLst>
        </p:spPr>
      </p:pic>
      <p:sp>
        <p:nvSpPr>
          <p:cNvPr id="6" name="Rectángulo 5"/>
          <p:cNvSpPr/>
          <p:nvPr/>
        </p:nvSpPr>
        <p:spPr>
          <a:xfrm>
            <a:off x="10226393" y="6459448"/>
            <a:ext cx="1762727" cy="369332"/>
          </a:xfrm>
          <a:prstGeom prst="rect">
            <a:avLst/>
          </a:prstGeom>
        </p:spPr>
        <p:txBody>
          <a:bodyPr wrap="none">
            <a:spAutoFit/>
          </a:bodyPr>
          <a:lstStyle/>
          <a:p>
            <a:pPr marL="329184" marR="0" lvl="0" indent="-329184" algn="ctr" defTabSz="914400" rtl="0" eaLnBrk="1" fontAlgn="auto" latinLnBrk="0" hangingPunct="1">
              <a:lnSpc>
                <a:spcPct val="100000"/>
              </a:lnSpc>
              <a:spcBef>
                <a:spcPts val="0"/>
              </a:spcBef>
              <a:spcAft>
                <a:spcPts val="0"/>
              </a:spcAft>
              <a:buClr>
                <a:srgbClr val="5B9BD5"/>
              </a:buClr>
              <a:buSzPct val="70000"/>
              <a:buFontTx/>
              <a:buNone/>
              <a:tabLst/>
              <a:defRPr/>
            </a:pPr>
            <a:r>
              <a:rPr kumimoji="0" lang="es-AR" sz="1800" b="1" i="0" u="none" strike="noStrike" kern="1200" cap="none" spc="0" normalizeH="0" baseline="0" noProof="0" dirty="0" smtClean="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rPr>
              <a:t>Dr. </a:t>
            </a:r>
            <a:r>
              <a:rPr kumimoji="0" lang="es-AR" sz="1800" b="1" i="0" u="none" strike="noStrike" kern="1200" cap="none" spc="0" normalizeH="0" baseline="0" noProof="0" dirty="0" err="1" smtClean="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rPr>
              <a:t>Rios</a:t>
            </a:r>
            <a:r>
              <a:rPr kumimoji="0" lang="es-AR" sz="1800" b="1" i="0" u="none" strike="noStrike" kern="1200" cap="none" spc="0" normalizeH="0" baseline="0" noProof="0" dirty="0" smtClean="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rPr>
              <a:t> Facundo</a:t>
            </a:r>
            <a:endParaRPr kumimoji="0" lang="es-AR" sz="1800" b="1" i="0" u="none" strike="noStrike" kern="1200" cap="none" spc="0" normalizeH="0" baseline="0" noProof="0" dirty="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endParaRPr>
          </a:p>
        </p:txBody>
      </p:sp>
      <p:pic>
        <p:nvPicPr>
          <p:cNvPr id="7" name="Imagen 6"/>
          <p:cNvPicPr>
            <a:picLocks noChangeAspect="1"/>
          </p:cNvPicPr>
          <p:nvPr/>
        </p:nvPicPr>
        <p:blipFill>
          <a:blip r:embed="rId4"/>
          <a:stretch>
            <a:fillRect/>
          </a:stretch>
        </p:blipFill>
        <p:spPr>
          <a:xfrm>
            <a:off x="10409857" y="1423379"/>
            <a:ext cx="1138613" cy="711634"/>
          </a:xfrm>
          <a:prstGeom prst="rect">
            <a:avLst/>
          </a:prstGeom>
          <a:effectLst>
            <a:softEdge rad="63500"/>
          </a:effectLst>
        </p:spPr>
      </p:pic>
    </p:spTree>
    <p:extLst>
      <p:ext uri="{BB962C8B-B14F-4D97-AF65-F5344CB8AC3E}">
        <p14:creationId xmlns:p14="http://schemas.microsoft.com/office/powerpoint/2010/main" val="24445665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38203" y="698239"/>
            <a:ext cx="11274185" cy="595086"/>
          </a:xfrm>
          <a:prstGeom prst="rect">
            <a:avLst/>
          </a:prstGeom>
          <a:solidFill>
            <a:srgbClr val="70AD47">
              <a:lumMod val="20000"/>
              <a:lumOff val="80000"/>
            </a:srgbClr>
          </a:solidFill>
          <a:ln w="12700" cap="flat" cmpd="sng" algn="ctr">
            <a:solidFill>
              <a:srgbClr val="70AD47">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smtClean="0">
                <a:ln>
                  <a:noFill/>
                </a:ln>
                <a:solidFill>
                  <a:srgbClr val="70AD47">
                    <a:lumMod val="75000"/>
                  </a:srgbClr>
                </a:solidFill>
                <a:effectLst>
                  <a:outerShdw blurRad="38100" dist="38100" dir="2700000" algn="tl">
                    <a:srgbClr val="000000">
                      <a:alpha val="43137"/>
                    </a:srgbClr>
                  </a:outerShdw>
                </a:effectLst>
                <a:uLnTx/>
                <a:uFillTx/>
                <a:latin typeface="Calibri"/>
                <a:ea typeface="+mn-ea"/>
                <a:cs typeface="+mn-cs"/>
              </a:rPr>
              <a:t>Instrumentos para la Gestión Empresaria</a:t>
            </a:r>
          </a:p>
        </p:txBody>
      </p:sp>
      <p:pic>
        <p:nvPicPr>
          <p:cNvPr id="6" name="Imagen 5"/>
          <p:cNvPicPr>
            <a:picLocks noChangeAspect="1"/>
          </p:cNvPicPr>
          <p:nvPr/>
        </p:nvPicPr>
        <p:blipFill>
          <a:blip r:embed="rId2"/>
          <a:stretch>
            <a:fillRect/>
          </a:stretch>
        </p:blipFill>
        <p:spPr>
          <a:xfrm>
            <a:off x="10227632" y="2010434"/>
            <a:ext cx="1466850" cy="1228725"/>
          </a:xfrm>
          <a:prstGeom prst="rect">
            <a:avLst/>
          </a:prstGeom>
        </p:spPr>
      </p:pic>
      <p:pic>
        <p:nvPicPr>
          <p:cNvPr id="7" name="Imagen 6"/>
          <p:cNvPicPr>
            <a:picLocks noChangeAspect="1"/>
          </p:cNvPicPr>
          <p:nvPr/>
        </p:nvPicPr>
        <p:blipFill>
          <a:blip r:embed="rId3"/>
          <a:stretch>
            <a:fillRect/>
          </a:stretch>
        </p:blipFill>
        <p:spPr>
          <a:xfrm>
            <a:off x="675042" y="1897760"/>
            <a:ext cx="2210868" cy="2342860"/>
          </a:xfrm>
          <a:prstGeom prst="rect">
            <a:avLst/>
          </a:prstGeom>
        </p:spPr>
      </p:pic>
      <p:pic>
        <p:nvPicPr>
          <p:cNvPr id="8" name="Imagen 7"/>
          <p:cNvPicPr>
            <a:picLocks noChangeAspect="1"/>
          </p:cNvPicPr>
          <p:nvPr/>
        </p:nvPicPr>
        <p:blipFill>
          <a:blip r:embed="rId4"/>
          <a:stretch>
            <a:fillRect/>
          </a:stretch>
        </p:blipFill>
        <p:spPr>
          <a:xfrm>
            <a:off x="1247076" y="4445835"/>
            <a:ext cx="1066800" cy="1152525"/>
          </a:xfrm>
          <a:prstGeom prst="rect">
            <a:avLst/>
          </a:prstGeom>
        </p:spPr>
      </p:pic>
      <p:pic>
        <p:nvPicPr>
          <p:cNvPr id="9" name="Imagen 8"/>
          <p:cNvPicPr>
            <a:picLocks noChangeAspect="1"/>
          </p:cNvPicPr>
          <p:nvPr/>
        </p:nvPicPr>
        <p:blipFill>
          <a:blip r:embed="rId5"/>
          <a:stretch>
            <a:fillRect/>
          </a:stretch>
        </p:blipFill>
        <p:spPr>
          <a:xfrm>
            <a:off x="-65531" y="5693032"/>
            <a:ext cx="3116078" cy="890308"/>
          </a:xfrm>
          <a:prstGeom prst="rect">
            <a:avLst/>
          </a:prstGeom>
        </p:spPr>
      </p:pic>
      <p:sp>
        <p:nvSpPr>
          <p:cNvPr id="10" name="Rectángulo 9"/>
          <p:cNvSpPr/>
          <p:nvPr/>
        </p:nvSpPr>
        <p:spPr>
          <a:xfrm>
            <a:off x="740819" y="1400157"/>
            <a:ext cx="20793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dirty="0" smtClean="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rPr>
              <a:t>ISO</a:t>
            </a:r>
            <a:endParaRPr kumimoji="0" lang="es-AR" sz="3200" b="0" i="0" u="none" strike="noStrike" kern="1200" cap="none" spc="0" normalizeH="0" baseline="0" noProof="0" dirty="0">
              <a:ln>
                <a:noFill/>
              </a:ln>
              <a:solidFill>
                <a:prstClr val="black"/>
              </a:solidFill>
              <a:effectLst/>
              <a:uLnTx/>
              <a:uFillTx/>
              <a:latin typeface="Roboto"/>
              <a:ea typeface="+mn-ea"/>
              <a:cs typeface="+mn-cs"/>
            </a:endParaRPr>
          </a:p>
        </p:txBody>
      </p:sp>
      <p:pic>
        <p:nvPicPr>
          <p:cNvPr id="13" name="Imagen 12"/>
          <p:cNvPicPr>
            <a:picLocks noChangeAspect="1"/>
          </p:cNvPicPr>
          <p:nvPr/>
        </p:nvPicPr>
        <p:blipFill>
          <a:blip r:embed="rId6"/>
          <a:stretch>
            <a:fillRect/>
          </a:stretch>
        </p:blipFill>
        <p:spPr>
          <a:xfrm>
            <a:off x="8213728" y="1400157"/>
            <a:ext cx="1288116" cy="1300745"/>
          </a:xfrm>
          <a:prstGeom prst="rect">
            <a:avLst/>
          </a:prstGeom>
        </p:spPr>
      </p:pic>
      <p:pic>
        <p:nvPicPr>
          <p:cNvPr id="14" name="Imagen 13"/>
          <p:cNvPicPr>
            <a:picLocks noChangeAspect="1"/>
          </p:cNvPicPr>
          <p:nvPr/>
        </p:nvPicPr>
        <p:blipFill>
          <a:blip r:embed="rId7"/>
          <a:stretch>
            <a:fillRect/>
          </a:stretch>
        </p:blipFill>
        <p:spPr>
          <a:xfrm>
            <a:off x="3363496" y="1563041"/>
            <a:ext cx="1727579" cy="2426297"/>
          </a:xfrm>
          <a:prstGeom prst="rect">
            <a:avLst/>
          </a:prstGeom>
        </p:spPr>
      </p:pic>
      <p:pic>
        <p:nvPicPr>
          <p:cNvPr id="15" name="Imagen 14"/>
          <p:cNvPicPr>
            <a:picLocks noChangeAspect="1"/>
          </p:cNvPicPr>
          <p:nvPr/>
        </p:nvPicPr>
        <p:blipFill>
          <a:blip r:embed="rId8"/>
          <a:stretch>
            <a:fillRect/>
          </a:stretch>
        </p:blipFill>
        <p:spPr>
          <a:xfrm>
            <a:off x="5493102" y="1649315"/>
            <a:ext cx="1924738" cy="2733469"/>
          </a:xfrm>
          <a:prstGeom prst="rect">
            <a:avLst/>
          </a:prstGeom>
          <a:effectLst>
            <a:softEdge rad="50800"/>
          </a:effectLst>
        </p:spPr>
      </p:pic>
      <p:pic>
        <p:nvPicPr>
          <p:cNvPr id="16" name="Imagen 15"/>
          <p:cNvPicPr>
            <a:picLocks noChangeAspect="1"/>
          </p:cNvPicPr>
          <p:nvPr/>
        </p:nvPicPr>
        <p:blipFill>
          <a:blip r:embed="rId9"/>
          <a:stretch>
            <a:fillRect/>
          </a:stretch>
        </p:blipFill>
        <p:spPr>
          <a:xfrm>
            <a:off x="2953639" y="4496271"/>
            <a:ext cx="3130120" cy="925598"/>
          </a:xfrm>
          <a:prstGeom prst="rect">
            <a:avLst/>
          </a:prstGeom>
        </p:spPr>
      </p:pic>
      <p:pic>
        <p:nvPicPr>
          <p:cNvPr id="18" name="Imagen 17"/>
          <p:cNvPicPr>
            <a:picLocks noChangeAspect="1"/>
          </p:cNvPicPr>
          <p:nvPr/>
        </p:nvPicPr>
        <p:blipFill>
          <a:blip r:embed="rId10"/>
          <a:stretch>
            <a:fillRect/>
          </a:stretch>
        </p:blipFill>
        <p:spPr>
          <a:xfrm>
            <a:off x="10095459" y="3604270"/>
            <a:ext cx="1914525" cy="3200400"/>
          </a:xfrm>
          <a:prstGeom prst="rect">
            <a:avLst/>
          </a:prstGeom>
        </p:spPr>
      </p:pic>
      <p:pic>
        <p:nvPicPr>
          <p:cNvPr id="21" name="Imagen 20"/>
          <p:cNvPicPr>
            <a:picLocks noChangeAspect="1"/>
          </p:cNvPicPr>
          <p:nvPr/>
        </p:nvPicPr>
        <p:blipFill>
          <a:blip r:embed="rId11"/>
          <a:stretch>
            <a:fillRect/>
          </a:stretch>
        </p:blipFill>
        <p:spPr>
          <a:xfrm>
            <a:off x="7819867" y="3051588"/>
            <a:ext cx="2073331" cy="2645908"/>
          </a:xfrm>
          <a:prstGeom prst="rect">
            <a:avLst/>
          </a:prstGeom>
          <a:effectLst>
            <a:softEdge rad="50800"/>
          </a:effectLst>
        </p:spPr>
      </p:pic>
      <p:pic>
        <p:nvPicPr>
          <p:cNvPr id="20" name="Imagen 19"/>
          <p:cNvPicPr>
            <a:picLocks noChangeAspect="1"/>
          </p:cNvPicPr>
          <p:nvPr/>
        </p:nvPicPr>
        <p:blipFill>
          <a:blip r:embed="rId12"/>
          <a:stretch>
            <a:fillRect/>
          </a:stretch>
        </p:blipFill>
        <p:spPr>
          <a:xfrm>
            <a:off x="4503670" y="5479018"/>
            <a:ext cx="3143250" cy="1009650"/>
          </a:xfrm>
          <a:prstGeom prst="rect">
            <a:avLst/>
          </a:prstGeom>
        </p:spPr>
      </p:pic>
      <p:sp>
        <p:nvSpPr>
          <p:cNvPr id="17" name="Rectángulo 16"/>
          <p:cNvSpPr/>
          <p:nvPr/>
        </p:nvSpPr>
        <p:spPr>
          <a:xfrm>
            <a:off x="5193931" y="6483449"/>
            <a:ext cx="1762727" cy="369332"/>
          </a:xfrm>
          <a:prstGeom prst="rect">
            <a:avLst/>
          </a:prstGeom>
        </p:spPr>
        <p:txBody>
          <a:bodyPr wrap="none">
            <a:spAutoFit/>
          </a:bodyPr>
          <a:lstStyle/>
          <a:p>
            <a:pPr marL="329184" marR="0" lvl="0" indent="-329184" algn="ctr" defTabSz="914400" rtl="0" eaLnBrk="1" fontAlgn="auto" latinLnBrk="0" hangingPunct="1">
              <a:lnSpc>
                <a:spcPct val="100000"/>
              </a:lnSpc>
              <a:spcBef>
                <a:spcPts val="0"/>
              </a:spcBef>
              <a:spcAft>
                <a:spcPts val="0"/>
              </a:spcAft>
              <a:buClr>
                <a:srgbClr val="5B9BD5"/>
              </a:buClr>
              <a:buSzPct val="70000"/>
              <a:buFontTx/>
              <a:buNone/>
              <a:tabLst/>
              <a:defRPr/>
            </a:pPr>
            <a:r>
              <a:rPr kumimoji="0" lang="es-AR" sz="1800" b="1" i="0" u="none" strike="noStrike" kern="1200" cap="none" spc="0" normalizeH="0" baseline="0" noProof="0" dirty="0" smtClean="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rPr>
              <a:t>Dr. </a:t>
            </a:r>
            <a:r>
              <a:rPr kumimoji="0" lang="es-AR" sz="1800" b="1" i="0" u="none" strike="noStrike" kern="1200" cap="none" spc="0" normalizeH="0" baseline="0" noProof="0" dirty="0" err="1" smtClean="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rPr>
              <a:t>Rios</a:t>
            </a:r>
            <a:r>
              <a:rPr kumimoji="0" lang="es-AR" sz="1800" b="1" i="0" u="none" strike="noStrike" kern="1200" cap="none" spc="0" normalizeH="0" baseline="0" noProof="0" dirty="0" smtClean="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rPr>
              <a:t> Facundo</a:t>
            </a:r>
            <a:endParaRPr kumimoji="0" lang="es-AR" sz="1800" b="1" i="0" u="none" strike="noStrike" kern="1200" cap="none" spc="0" normalizeH="0" baseline="0" noProof="0" dirty="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endParaRPr>
          </a:p>
        </p:txBody>
      </p:sp>
      <p:sp>
        <p:nvSpPr>
          <p:cNvPr id="19" name="12 Rectángulo"/>
          <p:cNvSpPr/>
          <p:nvPr/>
        </p:nvSpPr>
        <p:spPr>
          <a:xfrm>
            <a:off x="1537780" y="93804"/>
            <a:ext cx="9075028" cy="584775"/>
          </a:xfrm>
          <a:prstGeom prst="rect">
            <a:avLst/>
          </a:prstGeom>
        </p:spPr>
        <p:txBody>
          <a:bodyPr wrap="square">
            <a:spAutoFit/>
          </a:bodyPr>
          <a:lstStyle/>
          <a:p>
            <a:pPr lvl="0" algn="ctr"/>
            <a:r>
              <a:rPr lang="es-ES" sz="3200" b="1" dirty="0" smtClean="0">
                <a:solidFill>
                  <a:srgbClr val="800080"/>
                </a:solidFill>
                <a:effectLst>
                  <a:outerShdw blurRad="38100" dist="38100" dir="2700000" algn="tl">
                    <a:srgbClr val="000000">
                      <a:alpha val="43137"/>
                    </a:srgbClr>
                  </a:outerShdw>
                </a:effectLst>
                <a:latin typeface="Calibri" pitchFamily="34" charset="0"/>
              </a:rPr>
              <a:t>Marco complementario</a:t>
            </a:r>
            <a:endParaRPr lang="es-ES" sz="3200" b="1" dirty="0">
              <a:solidFill>
                <a:srgbClr val="800080"/>
              </a:solidFill>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val="1974306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38203" y="698239"/>
            <a:ext cx="11274185" cy="595086"/>
          </a:xfrm>
          <a:prstGeom prst="rect">
            <a:avLst/>
          </a:prstGeom>
          <a:solidFill>
            <a:srgbClr val="70AD47">
              <a:lumMod val="20000"/>
              <a:lumOff val="80000"/>
            </a:srgbClr>
          </a:solidFill>
          <a:ln w="12700" cap="flat" cmpd="sng" algn="ctr">
            <a:solidFill>
              <a:srgbClr val="70AD47">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smtClean="0">
                <a:ln>
                  <a:noFill/>
                </a:ln>
                <a:solidFill>
                  <a:srgbClr val="70AD47">
                    <a:lumMod val="75000"/>
                  </a:srgbClr>
                </a:solidFill>
                <a:effectLst>
                  <a:outerShdw blurRad="38100" dist="38100" dir="2700000" algn="tl">
                    <a:srgbClr val="000000">
                      <a:alpha val="43137"/>
                    </a:srgbClr>
                  </a:outerShdw>
                </a:effectLst>
                <a:uLnTx/>
                <a:uFillTx/>
                <a:latin typeface="Calibri"/>
                <a:ea typeface="+mn-ea"/>
                <a:cs typeface="+mn-cs"/>
              </a:rPr>
              <a:t>Camino a una Economía Circular</a:t>
            </a:r>
          </a:p>
        </p:txBody>
      </p:sp>
      <p:sp>
        <p:nvSpPr>
          <p:cNvPr id="19" name="12 Rectángulo"/>
          <p:cNvSpPr/>
          <p:nvPr/>
        </p:nvSpPr>
        <p:spPr>
          <a:xfrm>
            <a:off x="1537780" y="93804"/>
            <a:ext cx="907502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smtClean="0">
                <a:ln>
                  <a:noFill/>
                </a:ln>
                <a:solidFill>
                  <a:srgbClr val="800080"/>
                </a:solidFill>
                <a:effectLst>
                  <a:outerShdw blurRad="38100" dist="38100" dir="2700000" algn="tl">
                    <a:srgbClr val="000000">
                      <a:alpha val="43137"/>
                    </a:srgbClr>
                  </a:outerShdw>
                </a:effectLst>
                <a:uLnTx/>
                <a:uFillTx/>
                <a:latin typeface="Calibri" pitchFamily="34" charset="0"/>
                <a:ea typeface="+mn-ea"/>
                <a:cs typeface="+mn-cs"/>
              </a:rPr>
              <a:t>Áreas Clave</a:t>
            </a:r>
            <a:endParaRPr kumimoji="0" lang="es-ES" sz="3200" b="1" i="0" u="none" strike="noStrike" kern="1200" cap="none" spc="0" normalizeH="0" baseline="0" noProof="0" dirty="0">
              <a:ln>
                <a:noFill/>
              </a:ln>
              <a:solidFill>
                <a:srgbClr val="800080"/>
              </a:solidFill>
              <a:effectLst>
                <a:outerShdw blurRad="38100" dist="38100" dir="2700000" algn="tl">
                  <a:srgbClr val="000000">
                    <a:alpha val="43137"/>
                  </a:srgbClr>
                </a:outerShdw>
              </a:effectLst>
              <a:uLnTx/>
              <a:uFillTx/>
              <a:latin typeface="Calibri" pitchFamily="34" charset="0"/>
              <a:ea typeface="+mn-ea"/>
              <a:cs typeface="+mn-cs"/>
            </a:endParaRPr>
          </a:p>
        </p:txBody>
      </p:sp>
      <p:sp>
        <p:nvSpPr>
          <p:cNvPr id="2" name="Rectángulo 1"/>
          <p:cNvSpPr/>
          <p:nvPr/>
        </p:nvSpPr>
        <p:spPr>
          <a:xfrm>
            <a:off x="2781300" y="1496617"/>
            <a:ext cx="8556650" cy="1200329"/>
          </a:xfrm>
          <a:prstGeom prst="rect">
            <a:avLst/>
          </a:prstGeom>
        </p:spPr>
        <p:txBody>
          <a:bodyPr wrap="square">
            <a:spAutoFit/>
          </a:bodyPr>
          <a:lstStyle/>
          <a:p>
            <a:r>
              <a:rPr lang="es-ES" b="1" dirty="0" smtClean="0">
                <a:solidFill>
                  <a:schemeClr val="accent5">
                    <a:lumMod val="75000"/>
                  </a:schemeClr>
                </a:solidFill>
                <a:latin typeface="Calibri" pitchFamily="34" charset="0"/>
              </a:rPr>
              <a:t>El industria Textil – </a:t>
            </a:r>
            <a:r>
              <a:rPr lang="es-ES" b="1" dirty="0" err="1" smtClean="0">
                <a:solidFill>
                  <a:schemeClr val="accent5">
                    <a:lumMod val="75000"/>
                  </a:schemeClr>
                </a:solidFill>
                <a:latin typeface="Calibri" pitchFamily="34" charset="0"/>
              </a:rPr>
              <a:t>Fast</a:t>
            </a:r>
            <a:r>
              <a:rPr lang="es-ES" b="1" dirty="0" smtClean="0">
                <a:solidFill>
                  <a:schemeClr val="accent5">
                    <a:lumMod val="75000"/>
                  </a:schemeClr>
                </a:solidFill>
                <a:latin typeface="Calibri" pitchFamily="34" charset="0"/>
              </a:rPr>
              <a:t> </a:t>
            </a:r>
            <a:r>
              <a:rPr lang="es-ES" b="1" dirty="0" err="1" smtClean="0">
                <a:solidFill>
                  <a:schemeClr val="accent5">
                    <a:lumMod val="75000"/>
                  </a:schemeClr>
                </a:solidFill>
                <a:latin typeface="Calibri" pitchFamily="34" charset="0"/>
              </a:rPr>
              <a:t>Fashion</a:t>
            </a:r>
            <a:r>
              <a:rPr lang="es-ES" b="1" dirty="0" smtClean="0">
                <a:solidFill>
                  <a:schemeClr val="accent5">
                    <a:lumMod val="75000"/>
                  </a:schemeClr>
                </a:solidFill>
                <a:latin typeface="Calibri" pitchFamily="34" charset="0"/>
              </a:rPr>
              <a:t/>
            </a:r>
            <a:br>
              <a:rPr lang="es-ES" b="1" dirty="0" smtClean="0">
                <a:solidFill>
                  <a:schemeClr val="accent5">
                    <a:lumMod val="75000"/>
                  </a:schemeClr>
                </a:solidFill>
                <a:latin typeface="Calibri" pitchFamily="34" charset="0"/>
              </a:rPr>
            </a:br>
            <a:r>
              <a:rPr lang="es-ES" dirty="0" smtClean="0">
                <a:solidFill>
                  <a:schemeClr val="accent5">
                    <a:lumMod val="75000"/>
                  </a:schemeClr>
                </a:solidFill>
                <a:latin typeface="Calibri" pitchFamily="34" charset="0"/>
              </a:rPr>
              <a:t>El </a:t>
            </a:r>
            <a:r>
              <a:rPr lang="es-ES" dirty="0">
                <a:solidFill>
                  <a:schemeClr val="accent5">
                    <a:lumMod val="75000"/>
                  </a:schemeClr>
                </a:solidFill>
                <a:latin typeface="Calibri" pitchFamily="34" charset="0"/>
              </a:rPr>
              <a:t>impacto de la industria </a:t>
            </a:r>
            <a:r>
              <a:rPr lang="es-ES" dirty="0" smtClean="0">
                <a:solidFill>
                  <a:schemeClr val="accent5">
                    <a:lumMod val="75000"/>
                  </a:schemeClr>
                </a:solidFill>
                <a:latin typeface="Calibri" pitchFamily="34" charset="0"/>
              </a:rPr>
              <a:t>textil </a:t>
            </a:r>
            <a:r>
              <a:rPr lang="es-ES" dirty="0">
                <a:solidFill>
                  <a:schemeClr val="accent5">
                    <a:lumMod val="75000"/>
                  </a:schemeClr>
                </a:solidFill>
                <a:latin typeface="Calibri" pitchFamily="34" charset="0"/>
              </a:rPr>
              <a:t>en el clima representa aproximadamente </a:t>
            </a:r>
            <a:r>
              <a:rPr lang="es-ES" dirty="0" smtClean="0">
                <a:solidFill>
                  <a:schemeClr val="accent5">
                    <a:lumMod val="75000"/>
                  </a:schemeClr>
                </a:solidFill>
                <a:latin typeface="Calibri" pitchFamily="34" charset="0"/>
              </a:rPr>
              <a:t>3.300 </a:t>
            </a:r>
            <a:r>
              <a:rPr lang="es-ES" dirty="0">
                <a:solidFill>
                  <a:schemeClr val="accent5">
                    <a:lumMod val="75000"/>
                  </a:schemeClr>
                </a:solidFill>
                <a:latin typeface="Calibri" pitchFamily="34" charset="0"/>
              </a:rPr>
              <a:t>millones de </a:t>
            </a:r>
            <a:r>
              <a:rPr lang="es-ES" dirty="0" err="1">
                <a:solidFill>
                  <a:schemeClr val="accent5">
                    <a:lumMod val="75000"/>
                  </a:schemeClr>
                </a:solidFill>
                <a:latin typeface="Calibri" pitchFamily="34" charset="0"/>
              </a:rPr>
              <a:t>mT</a:t>
            </a:r>
            <a:r>
              <a:rPr lang="es-ES" dirty="0">
                <a:solidFill>
                  <a:schemeClr val="accent5">
                    <a:lumMod val="75000"/>
                  </a:schemeClr>
                </a:solidFill>
                <a:latin typeface="Calibri" pitchFamily="34" charset="0"/>
              </a:rPr>
              <a:t> de gases de efecto invernadero </a:t>
            </a:r>
            <a:r>
              <a:rPr lang="es-ES" dirty="0" smtClean="0">
                <a:solidFill>
                  <a:schemeClr val="accent5">
                    <a:lumMod val="75000"/>
                  </a:schemeClr>
                </a:solidFill>
                <a:latin typeface="Calibri" pitchFamily="34" charset="0"/>
              </a:rPr>
              <a:t>emitidos </a:t>
            </a:r>
            <a:r>
              <a:rPr lang="es-ES" dirty="0">
                <a:solidFill>
                  <a:schemeClr val="accent5">
                    <a:lumMod val="75000"/>
                  </a:schemeClr>
                </a:solidFill>
                <a:latin typeface="Calibri" pitchFamily="34" charset="0"/>
              </a:rPr>
              <a:t>al año, al </a:t>
            </a:r>
            <a:r>
              <a:rPr lang="es-ES" dirty="0" smtClean="0">
                <a:solidFill>
                  <a:schemeClr val="accent5">
                    <a:lumMod val="75000"/>
                  </a:schemeClr>
                </a:solidFill>
                <a:latin typeface="Calibri" pitchFamily="34" charset="0"/>
              </a:rPr>
              <a:t>Tiempo </a:t>
            </a:r>
            <a:r>
              <a:rPr lang="es-ES" dirty="0">
                <a:solidFill>
                  <a:schemeClr val="accent5">
                    <a:lumMod val="75000"/>
                  </a:schemeClr>
                </a:solidFill>
                <a:latin typeface="Calibri" pitchFamily="34" charset="0"/>
              </a:rPr>
              <a:t>que consume unos 215 billones de litros de agua.</a:t>
            </a:r>
            <a:endParaRPr lang="en-US" dirty="0">
              <a:solidFill>
                <a:schemeClr val="accent5">
                  <a:lumMod val="75000"/>
                </a:schemeClr>
              </a:solidFill>
              <a:latin typeface="Calibri" pitchFamily="34" charset="0"/>
            </a:endParaRPr>
          </a:p>
        </p:txBody>
      </p:sp>
      <p:sp>
        <p:nvSpPr>
          <p:cNvPr id="22" name="Rectángulo 21"/>
          <p:cNvSpPr/>
          <p:nvPr/>
        </p:nvSpPr>
        <p:spPr>
          <a:xfrm>
            <a:off x="10091531" y="6309320"/>
            <a:ext cx="1762727" cy="369332"/>
          </a:xfrm>
          <a:prstGeom prst="rect">
            <a:avLst/>
          </a:prstGeom>
        </p:spPr>
        <p:txBody>
          <a:bodyPr wrap="none">
            <a:spAutoFit/>
          </a:bodyPr>
          <a:lstStyle/>
          <a:p>
            <a:pPr marL="329184" marR="0" lvl="0" indent="-329184" algn="ctr" defTabSz="914400" rtl="0" eaLnBrk="1" fontAlgn="auto" latinLnBrk="0" hangingPunct="1">
              <a:lnSpc>
                <a:spcPct val="100000"/>
              </a:lnSpc>
              <a:spcBef>
                <a:spcPts val="0"/>
              </a:spcBef>
              <a:spcAft>
                <a:spcPts val="0"/>
              </a:spcAft>
              <a:buClr>
                <a:srgbClr val="5B9BD5"/>
              </a:buClr>
              <a:buSzPct val="70000"/>
              <a:buFontTx/>
              <a:buNone/>
              <a:tabLst/>
              <a:defRPr/>
            </a:pPr>
            <a:r>
              <a:rPr kumimoji="0" lang="es-AR" sz="1800" b="1" i="0" u="none" strike="noStrike" kern="1200" cap="none" spc="0" normalizeH="0" baseline="0" noProof="0" dirty="0" smtClean="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rPr>
              <a:t>Dr. Rios Facundo</a:t>
            </a:r>
            <a:endParaRPr kumimoji="0" lang="es-AR" sz="1800" b="1" i="0" u="none" strike="noStrike" kern="1200" cap="none" spc="0" normalizeH="0" baseline="0" noProof="0" dirty="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endParaRPr>
          </a:p>
        </p:txBody>
      </p:sp>
      <p:sp>
        <p:nvSpPr>
          <p:cNvPr id="23" name="Rectángulo 22"/>
          <p:cNvSpPr/>
          <p:nvPr/>
        </p:nvSpPr>
        <p:spPr>
          <a:xfrm>
            <a:off x="66905" y="6384938"/>
            <a:ext cx="671338" cy="369332"/>
          </a:xfrm>
          <a:prstGeom prst="rect">
            <a:avLst/>
          </a:prstGeom>
        </p:spPr>
        <p:txBody>
          <a:bodyPr wrap="none">
            <a:spAutoFit/>
          </a:bodyPr>
          <a:lstStyle/>
          <a:p>
            <a:pPr marL="329184" marR="0" lvl="0" indent="-329184" algn="ctr" defTabSz="914400" rtl="0" eaLnBrk="1" fontAlgn="auto" latinLnBrk="0" hangingPunct="1">
              <a:lnSpc>
                <a:spcPct val="100000"/>
              </a:lnSpc>
              <a:spcBef>
                <a:spcPts val="0"/>
              </a:spcBef>
              <a:spcAft>
                <a:spcPts val="0"/>
              </a:spcAft>
              <a:buClr>
                <a:srgbClr val="5B9BD5"/>
              </a:buClr>
              <a:buSzPct val="70000"/>
              <a:buFontTx/>
              <a:buNone/>
              <a:tabLst/>
              <a:defRPr/>
            </a:pPr>
            <a:r>
              <a:rPr kumimoji="0" lang="es-AR" sz="1800" b="1" i="0" u="none" strike="noStrike" kern="1200" cap="none" spc="0" normalizeH="0" baseline="0" noProof="0" dirty="0" smtClean="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rPr>
              <a:t>Cita: </a:t>
            </a:r>
            <a:endParaRPr kumimoji="0" lang="es-AR" sz="1800" b="1" i="0" u="none" strike="noStrike" kern="1200" cap="none" spc="0" normalizeH="0" baseline="0" noProof="0" dirty="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endParaRPr>
          </a:p>
        </p:txBody>
      </p:sp>
      <p:pic>
        <p:nvPicPr>
          <p:cNvPr id="24" name="Imagen 23"/>
          <p:cNvPicPr>
            <a:picLocks noChangeAspect="1"/>
          </p:cNvPicPr>
          <p:nvPr/>
        </p:nvPicPr>
        <p:blipFill>
          <a:blip r:embed="rId2"/>
          <a:stretch>
            <a:fillRect/>
          </a:stretch>
        </p:blipFill>
        <p:spPr>
          <a:xfrm>
            <a:off x="773872" y="6335917"/>
            <a:ext cx="1397041" cy="506049"/>
          </a:xfrm>
          <a:prstGeom prst="rect">
            <a:avLst/>
          </a:prstGeom>
        </p:spPr>
      </p:pic>
      <p:pic>
        <p:nvPicPr>
          <p:cNvPr id="4" name="Imagen 3"/>
          <p:cNvPicPr>
            <a:picLocks noChangeAspect="1"/>
          </p:cNvPicPr>
          <p:nvPr/>
        </p:nvPicPr>
        <p:blipFill>
          <a:blip r:embed="rId3"/>
          <a:stretch>
            <a:fillRect/>
          </a:stretch>
        </p:blipFill>
        <p:spPr>
          <a:xfrm>
            <a:off x="1256671" y="1398738"/>
            <a:ext cx="1347960" cy="1311529"/>
          </a:xfrm>
          <a:prstGeom prst="rect">
            <a:avLst/>
          </a:prstGeom>
        </p:spPr>
      </p:pic>
      <p:sp>
        <p:nvSpPr>
          <p:cNvPr id="25" name="Rectángulo 24"/>
          <p:cNvSpPr/>
          <p:nvPr/>
        </p:nvSpPr>
        <p:spPr>
          <a:xfrm>
            <a:off x="773872" y="2901534"/>
            <a:ext cx="8556650" cy="1477328"/>
          </a:xfrm>
          <a:prstGeom prst="rect">
            <a:avLst/>
          </a:prstGeom>
        </p:spPr>
        <p:txBody>
          <a:bodyPr wrap="square">
            <a:spAutoFit/>
          </a:bodyPr>
          <a:lstStyle/>
          <a:p>
            <a:r>
              <a:rPr lang="es-ES" b="1" dirty="0" smtClean="0">
                <a:solidFill>
                  <a:schemeClr val="accent6">
                    <a:lumMod val="75000"/>
                  </a:schemeClr>
                </a:solidFill>
                <a:latin typeface="Calibri" pitchFamily="34" charset="0"/>
              </a:rPr>
              <a:t>Plásticos</a:t>
            </a:r>
            <a:br>
              <a:rPr lang="es-ES" b="1" dirty="0" smtClean="0">
                <a:solidFill>
                  <a:schemeClr val="accent6">
                    <a:lumMod val="75000"/>
                  </a:schemeClr>
                </a:solidFill>
                <a:latin typeface="Calibri" pitchFamily="34" charset="0"/>
              </a:rPr>
            </a:br>
            <a:r>
              <a:rPr lang="es-ES" dirty="0" smtClean="0">
                <a:solidFill>
                  <a:schemeClr val="accent6">
                    <a:lumMod val="75000"/>
                  </a:schemeClr>
                </a:solidFill>
                <a:latin typeface="Calibri" pitchFamily="34" charset="0"/>
              </a:rPr>
              <a:t>Se calcula que unos 6.300 millones de toneladas de plástico han llegado al final de su vida</a:t>
            </a:r>
          </a:p>
          <a:p>
            <a:r>
              <a:rPr lang="es-ES" dirty="0" smtClean="0">
                <a:solidFill>
                  <a:schemeClr val="accent6">
                    <a:lumMod val="75000"/>
                  </a:schemeClr>
                </a:solidFill>
                <a:latin typeface="Calibri" pitchFamily="34" charset="0"/>
              </a:rPr>
              <a:t>útil desde el inicio de la producción en masa en la década de 1950, y que la gran mayoría</a:t>
            </a:r>
          </a:p>
          <a:p>
            <a:r>
              <a:rPr lang="es-ES" dirty="0" smtClean="0">
                <a:solidFill>
                  <a:schemeClr val="accent6">
                    <a:lumMod val="75000"/>
                  </a:schemeClr>
                </a:solidFill>
                <a:latin typeface="Calibri" pitchFamily="34" charset="0"/>
              </a:rPr>
              <a:t>no se recicla ni se utiliza para la recuperación de energía, sino que se acumula en los</a:t>
            </a:r>
          </a:p>
          <a:p>
            <a:r>
              <a:rPr lang="es-ES" dirty="0" smtClean="0">
                <a:solidFill>
                  <a:schemeClr val="accent6">
                    <a:lumMod val="75000"/>
                  </a:schemeClr>
                </a:solidFill>
                <a:latin typeface="Calibri" pitchFamily="34" charset="0"/>
              </a:rPr>
              <a:t>vertederos y en el ambiente.</a:t>
            </a:r>
            <a:endParaRPr lang="en-US" dirty="0">
              <a:solidFill>
                <a:schemeClr val="accent6">
                  <a:lumMod val="75000"/>
                </a:schemeClr>
              </a:solidFill>
              <a:latin typeface="Calibri" pitchFamily="34" charset="0"/>
            </a:endParaRPr>
          </a:p>
        </p:txBody>
      </p:sp>
      <p:pic>
        <p:nvPicPr>
          <p:cNvPr id="5" name="Imagen 4"/>
          <p:cNvPicPr>
            <a:picLocks noChangeAspect="1"/>
          </p:cNvPicPr>
          <p:nvPr/>
        </p:nvPicPr>
        <p:blipFill>
          <a:blip r:embed="rId4"/>
          <a:stretch>
            <a:fillRect/>
          </a:stretch>
        </p:blipFill>
        <p:spPr>
          <a:xfrm>
            <a:off x="9586804" y="2825520"/>
            <a:ext cx="1552792" cy="1571844"/>
          </a:xfrm>
          <a:prstGeom prst="rect">
            <a:avLst/>
          </a:prstGeom>
        </p:spPr>
      </p:pic>
      <p:sp>
        <p:nvSpPr>
          <p:cNvPr id="26" name="Rectángulo 25"/>
          <p:cNvSpPr/>
          <p:nvPr/>
        </p:nvSpPr>
        <p:spPr>
          <a:xfrm>
            <a:off x="2266950" y="4476179"/>
            <a:ext cx="9587308" cy="1754326"/>
          </a:xfrm>
          <a:prstGeom prst="rect">
            <a:avLst/>
          </a:prstGeom>
        </p:spPr>
        <p:txBody>
          <a:bodyPr wrap="square">
            <a:spAutoFit/>
          </a:bodyPr>
          <a:lstStyle/>
          <a:p>
            <a:r>
              <a:rPr lang="es-ES" b="1" dirty="0" smtClean="0">
                <a:solidFill>
                  <a:schemeClr val="accent2">
                    <a:lumMod val="75000"/>
                  </a:schemeClr>
                </a:solidFill>
                <a:latin typeface="Calibri" pitchFamily="34" charset="0"/>
              </a:rPr>
              <a:t>Electrónica y tecnología</a:t>
            </a:r>
            <a:br>
              <a:rPr lang="es-ES" b="1" dirty="0" smtClean="0">
                <a:solidFill>
                  <a:schemeClr val="accent2">
                    <a:lumMod val="75000"/>
                  </a:schemeClr>
                </a:solidFill>
                <a:latin typeface="Calibri" pitchFamily="34" charset="0"/>
              </a:rPr>
            </a:br>
            <a:r>
              <a:rPr lang="es-ES" dirty="0" smtClean="0">
                <a:solidFill>
                  <a:schemeClr val="accent2">
                    <a:lumMod val="75000"/>
                  </a:schemeClr>
                </a:solidFill>
                <a:latin typeface="Calibri" pitchFamily="34" charset="0"/>
              </a:rPr>
              <a:t>En 2019 se generó un récord de 53,6 millones de toneladas métricas (Mt) de residuos electrónicos en todo el mundo, un 21% más en solo cinco años. Se prevé que la basura electrónica mundial alcanzará las 74 Mt en 2030, lo que supone casi una duplicación de los residuos electrónicos en solo 16 años. Flujo de residuos domésticos de más rápido crecimiento del mundo. Solo el 17,4% de los residuos electrónicos de 2019 se recogieron y reciclaron.</a:t>
            </a:r>
            <a:endParaRPr lang="en-US" dirty="0">
              <a:solidFill>
                <a:schemeClr val="accent2">
                  <a:lumMod val="75000"/>
                </a:schemeClr>
              </a:solidFill>
              <a:latin typeface="Calibri" pitchFamily="34" charset="0"/>
            </a:endParaRPr>
          </a:p>
        </p:txBody>
      </p:sp>
      <p:pic>
        <p:nvPicPr>
          <p:cNvPr id="11" name="Imagen 10"/>
          <p:cNvPicPr>
            <a:picLocks noChangeAspect="1"/>
          </p:cNvPicPr>
          <p:nvPr/>
        </p:nvPicPr>
        <p:blipFill>
          <a:blip r:embed="rId5"/>
          <a:stretch>
            <a:fillRect/>
          </a:stretch>
        </p:blipFill>
        <p:spPr>
          <a:xfrm>
            <a:off x="773872" y="4795607"/>
            <a:ext cx="1038712" cy="1191464"/>
          </a:xfrm>
          <a:prstGeom prst="rect">
            <a:avLst/>
          </a:prstGeom>
        </p:spPr>
      </p:pic>
    </p:spTree>
    <p:extLst>
      <p:ext uri="{BB962C8B-B14F-4D97-AF65-F5344CB8AC3E}">
        <p14:creationId xmlns:p14="http://schemas.microsoft.com/office/powerpoint/2010/main" val="41056405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0" y="126282"/>
            <a:ext cx="12192000" cy="1077218"/>
          </a:xfrm>
          <a:prstGeom prst="rect">
            <a:avLst/>
          </a:prstGeom>
        </p:spPr>
        <p:txBody>
          <a:bodyPr wrap="square">
            <a:spAutoFit/>
          </a:bodyPr>
          <a:lstStyle/>
          <a:p>
            <a:pPr lvl="0" algn="ctr"/>
            <a:r>
              <a:rPr lang="es-ES" sz="3200" b="1" dirty="0" smtClean="0">
                <a:solidFill>
                  <a:srgbClr val="800080"/>
                </a:solidFill>
                <a:effectLst>
                  <a:outerShdw blurRad="38100" dist="38100" dir="2700000" algn="tl">
                    <a:srgbClr val="000000">
                      <a:alpha val="43137"/>
                    </a:srgbClr>
                  </a:outerShdw>
                </a:effectLst>
                <a:latin typeface="Calibri" pitchFamily="34" charset="0"/>
              </a:rPr>
              <a:t>Políticas Regionales</a:t>
            </a:r>
          </a:p>
          <a:p>
            <a:pPr lvl="0" algn="ctr"/>
            <a:r>
              <a:rPr lang="es-ES" sz="3200" b="1" dirty="0" smtClean="0">
                <a:solidFill>
                  <a:srgbClr val="800080"/>
                </a:solidFill>
                <a:effectLst>
                  <a:outerShdw blurRad="38100" dist="38100" dir="2700000" algn="tl">
                    <a:srgbClr val="000000">
                      <a:alpha val="43137"/>
                    </a:srgbClr>
                  </a:outerShdw>
                </a:effectLst>
                <a:latin typeface="Calibri" pitchFamily="34" charset="0"/>
              </a:rPr>
              <a:t> </a:t>
            </a:r>
            <a:endParaRPr lang="es-ES" sz="3200" b="1" dirty="0">
              <a:solidFill>
                <a:srgbClr val="800080"/>
              </a:solidFill>
              <a:effectLst>
                <a:outerShdw blurRad="38100" dist="38100" dir="2700000" algn="tl">
                  <a:srgbClr val="000000">
                    <a:alpha val="43137"/>
                  </a:srgbClr>
                </a:outerShdw>
              </a:effectLst>
              <a:latin typeface="Calibri" pitchFamily="34" charset="0"/>
            </a:endParaRPr>
          </a:p>
        </p:txBody>
      </p:sp>
      <p:sp>
        <p:nvSpPr>
          <p:cNvPr id="21" name="Rectángulo 20"/>
          <p:cNvSpPr/>
          <p:nvPr/>
        </p:nvSpPr>
        <p:spPr>
          <a:xfrm>
            <a:off x="10091531" y="6309320"/>
            <a:ext cx="1762727" cy="369332"/>
          </a:xfrm>
          <a:prstGeom prst="rect">
            <a:avLst/>
          </a:prstGeom>
        </p:spPr>
        <p:txBody>
          <a:bodyPr wrap="none">
            <a:spAutoFit/>
          </a:bodyPr>
          <a:lstStyle/>
          <a:p>
            <a:pPr marL="329184" marR="0" lvl="0" indent="-329184" algn="ctr" defTabSz="914400" rtl="0" eaLnBrk="1" fontAlgn="auto" latinLnBrk="0" hangingPunct="1">
              <a:lnSpc>
                <a:spcPct val="100000"/>
              </a:lnSpc>
              <a:spcBef>
                <a:spcPts val="0"/>
              </a:spcBef>
              <a:spcAft>
                <a:spcPts val="0"/>
              </a:spcAft>
              <a:buClr>
                <a:srgbClr val="5B9BD5"/>
              </a:buClr>
              <a:buSzPct val="70000"/>
              <a:buFontTx/>
              <a:buNone/>
              <a:tabLst/>
              <a:defRPr/>
            </a:pPr>
            <a:r>
              <a:rPr kumimoji="0" lang="es-AR" sz="1800" b="1" i="0" u="none" strike="noStrike" kern="1200" cap="none" spc="0" normalizeH="0" baseline="0" noProof="0" dirty="0" smtClean="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rPr>
              <a:t>Dr. Rios Facundo</a:t>
            </a:r>
            <a:endParaRPr kumimoji="0" lang="es-AR" sz="1800" b="1" i="0" u="none" strike="noStrike" kern="1200" cap="none" spc="0" normalizeH="0" baseline="0" noProof="0" dirty="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endParaRPr>
          </a:p>
        </p:txBody>
      </p:sp>
      <p:sp>
        <p:nvSpPr>
          <p:cNvPr id="26" name="Rectángulo 25"/>
          <p:cNvSpPr/>
          <p:nvPr/>
        </p:nvSpPr>
        <p:spPr>
          <a:xfrm>
            <a:off x="653931" y="741912"/>
            <a:ext cx="10871810" cy="59508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3200" b="1" dirty="0" smtClean="0">
                <a:solidFill>
                  <a:srgbClr val="70AD47">
                    <a:lumMod val="75000"/>
                  </a:srgbClr>
                </a:solidFill>
                <a:effectLst>
                  <a:outerShdw blurRad="38100" dist="38100" dir="2700000" algn="tl">
                    <a:srgbClr val="000000">
                      <a:alpha val="43137"/>
                    </a:srgbClr>
                  </a:outerShdw>
                </a:effectLst>
                <a:latin typeface="Calibri" pitchFamily="34" charset="0"/>
              </a:rPr>
              <a:t>Paquete de medidas sobre la Economía Circular</a:t>
            </a:r>
            <a:endParaRPr lang="es-AR" sz="3200" b="1" dirty="0">
              <a:solidFill>
                <a:srgbClr val="70AD47">
                  <a:lumMod val="75000"/>
                </a:srgbClr>
              </a:solidFill>
              <a:effectLst>
                <a:outerShdw blurRad="38100" dist="38100" dir="2700000" algn="tl">
                  <a:srgbClr val="000000">
                    <a:alpha val="43137"/>
                  </a:srgbClr>
                </a:outerShdw>
              </a:effectLst>
              <a:latin typeface="Calibri" pitchFamily="34" charset="0"/>
            </a:endParaRPr>
          </a:p>
        </p:txBody>
      </p:sp>
      <p:graphicFrame>
        <p:nvGraphicFramePr>
          <p:cNvPr id="7" name="13 Tabla"/>
          <p:cNvGraphicFramePr>
            <a:graphicFrameLocks noGrp="1"/>
          </p:cNvGraphicFramePr>
          <p:nvPr>
            <p:extLst>
              <p:ext uri="{D42A27DB-BD31-4B8C-83A1-F6EECF244321}">
                <p14:modId xmlns:p14="http://schemas.microsoft.com/office/powerpoint/2010/main" val="3816655698"/>
              </p:ext>
            </p:extLst>
          </p:nvPr>
        </p:nvGraphicFramePr>
        <p:xfrm>
          <a:off x="604840" y="1581151"/>
          <a:ext cx="11064566" cy="4608634"/>
        </p:xfrm>
        <a:graphic>
          <a:graphicData uri="http://schemas.openxmlformats.org/drawingml/2006/table">
            <a:tbl>
              <a:tblPr firstRow="1" bandRow="1">
                <a:tableStyleId>{C083E6E3-FA7D-4D7B-A595-EF9225AFEA82}</a:tableStyleId>
              </a:tblPr>
              <a:tblGrid>
                <a:gridCol w="11064566">
                  <a:extLst>
                    <a:ext uri="{9D8B030D-6E8A-4147-A177-3AD203B41FA5}">
                      <a16:colId xmlns:a16="http://schemas.microsoft.com/office/drawing/2014/main" val="20000"/>
                    </a:ext>
                  </a:extLst>
                </a:gridCol>
              </a:tblGrid>
              <a:tr h="4608634">
                <a:tc>
                  <a:txBody>
                    <a:bodyPr/>
                    <a:lstStyle/>
                    <a:p>
                      <a:pPr marL="0" lvl="0" indent="0">
                        <a:buFont typeface="Arial" panose="020B0604020202020204" pitchFamily="34" charset="0"/>
                        <a:buNone/>
                      </a:pPr>
                      <a:endParaRPr kumimoji="0" lang="es-ES" sz="2400" b="1" i="0" u="none" kern="1200" baseline="0" dirty="0" smtClean="0">
                        <a:solidFill>
                          <a:srgbClr val="800080"/>
                        </a:solidFill>
                        <a:latin typeface="Calibri" pitchFamily="34" charset="0"/>
                        <a:ea typeface="+mn-ea"/>
                        <a:cs typeface="+mn-cs"/>
                      </a:endParaRPr>
                    </a:p>
                    <a:p>
                      <a:pPr marL="0" lvl="0" indent="0">
                        <a:buFont typeface="Arial" panose="020B0604020202020204" pitchFamily="34" charset="0"/>
                        <a:buNone/>
                      </a:pPr>
                      <a:r>
                        <a:rPr kumimoji="0" lang="es-ES" sz="2400" b="0" i="0" u="none" kern="1200" baseline="0" dirty="0" smtClean="0">
                          <a:solidFill>
                            <a:schemeClr val="accent5">
                              <a:lumMod val="75000"/>
                            </a:schemeClr>
                          </a:solidFill>
                          <a:latin typeface="Calibri" pitchFamily="34" charset="0"/>
                          <a:ea typeface="+mn-ea"/>
                          <a:cs typeface="+mn-cs"/>
                        </a:rPr>
                        <a:t/>
                      </a:r>
                      <a:br>
                        <a:rPr kumimoji="0" lang="es-ES" sz="2400" b="0" i="0" u="none" kern="1200" baseline="0" dirty="0" smtClean="0">
                          <a:solidFill>
                            <a:schemeClr val="accent5">
                              <a:lumMod val="75000"/>
                            </a:schemeClr>
                          </a:solidFill>
                          <a:latin typeface="Calibri" pitchFamily="34" charset="0"/>
                          <a:ea typeface="+mn-ea"/>
                          <a:cs typeface="+mn-cs"/>
                        </a:rPr>
                      </a:br>
                      <a:endParaRPr kumimoji="0" lang="es-ES" sz="2400" b="0" i="0" u="none" kern="1200" baseline="0" dirty="0" smtClean="0">
                        <a:solidFill>
                          <a:schemeClr val="accent5">
                            <a:lumMod val="75000"/>
                          </a:schemeClr>
                        </a:solidFill>
                        <a:latin typeface="Calibri" pitchFamily="34" charset="0"/>
                        <a:ea typeface="+mn-ea"/>
                        <a:cs typeface="+mn-cs"/>
                      </a:endParaRPr>
                    </a:p>
                  </a:txBody>
                  <a:tcPr marL="109728" marR="109728" marT="54864" marB="54864"/>
                </a:tc>
                <a:extLst>
                  <a:ext uri="{0D108BD9-81ED-4DB2-BD59-A6C34878D82A}">
                    <a16:rowId xmlns:a16="http://schemas.microsoft.com/office/drawing/2014/main" val="10000"/>
                  </a:ext>
                </a:extLst>
              </a:tr>
            </a:tbl>
          </a:graphicData>
        </a:graphic>
      </p:graphicFrame>
      <p:sp>
        <p:nvSpPr>
          <p:cNvPr id="4" name="Rectángulo 3"/>
          <p:cNvSpPr/>
          <p:nvPr/>
        </p:nvSpPr>
        <p:spPr>
          <a:xfrm>
            <a:off x="653931" y="4958451"/>
            <a:ext cx="4069467" cy="1107996"/>
          </a:xfrm>
          <a:prstGeom prst="rect">
            <a:avLst/>
          </a:prstGeom>
          <a:ln>
            <a:solidFill>
              <a:srgbClr val="FF0000"/>
            </a:solidFill>
          </a:ln>
        </p:spPr>
        <p:txBody>
          <a:bodyPr wrap="square">
            <a:spAutoFit/>
          </a:bodyPr>
          <a:lstStyle/>
          <a:p>
            <a:pPr lvl="0"/>
            <a:r>
              <a:rPr lang="es-ES" sz="1600" b="1" dirty="0" smtClean="0">
                <a:solidFill>
                  <a:srgbClr val="C00000"/>
                </a:solidFill>
                <a:latin typeface="Calibri" pitchFamily="34" charset="0"/>
              </a:rPr>
              <a:t>Estrategia Aduanera </a:t>
            </a:r>
            <a:endParaRPr lang="es-ES" sz="1600" b="1" dirty="0">
              <a:solidFill>
                <a:srgbClr val="C00000"/>
              </a:solidFill>
              <a:latin typeface="Calibri" pitchFamily="34" charset="0"/>
            </a:endParaRPr>
          </a:p>
          <a:p>
            <a:pPr lvl="0"/>
            <a:endParaRPr lang="es-ES" sz="1600" b="1" dirty="0">
              <a:solidFill>
                <a:srgbClr val="C00000"/>
              </a:solidFill>
              <a:latin typeface="Calibri" pitchFamily="34" charset="0"/>
            </a:endParaRPr>
          </a:p>
          <a:p>
            <a:pPr marL="342900" lvl="0" indent="-342900">
              <a:buFont typeface="+mj-lt"/>
              <a:buAutoNum type="arabicPeriod"/>
            </a:pPr>
            <a:r>
              <a:rPr lang="es-ES" sz="1600" b="1" dirty="0" smtClean="0">
                <a:solidFill>
                  <a:srgbClr val="C00000"/>
                </a:solidFill>
                <a:latin typeface="Calibri" pitchFamily="34" charset="0"/>
              </a:rPr>
              <a:t>Caso de Ajuste de Carbón en Frontera</a:t>
            </a:r>
          </a:p>
          <a:p>
            <a:pPr marL="342900" lvl="0" indent="-342900">
              <a:buFont typeface="+mj-lt"/>
              <a:buAutoNum type="arabicPeriod"/>
            </a:pPr>
            <a:r>
              <a:rPr lang="es-ES" sz="1600" b="1" dirty="0" smtClean="0">
                <a:solidFill>
                  <a:srgbClr val="C00000"/>
                </a:solidFill>
                <a:latin typeface="Calibri" pitchFamily="34" charset="0"/>
              </a:rPr>
              <a:t>Posiciones frente a la desforestación</a:t>
            </a:r>
            <a:endParaRPr lang="es-ES" sz="1600" dirty="0">
              <a:solidFill>
                <a:srgbClr val="C00000"/>
              </a:solidFill>
              <a:latin typeface="Calibri" pitchFamily="34" charset="0"/>
            </a:endParaRPr>
          </a:p>
        </p:txBody>
      </p:sp>
      <p:sp>
        <p:nvSpPr>
          <p:cNvPr id="6" name="Rectángulo 5"/>
          <p:cNvSpPr/>
          <p:nvPr/>
        </p:nvSpPr>
        <p:spPr>
          <a:xfrm>
            <a:off x="192891" y="1714649"/>
            <a:ext cx="5195326" cy="4247317"/>
          </a:xfrm>
          <a:prstGeom prst="rect">
            <a:avLst/>
          </a:prstGeom>
        </p:spPr>
        <p:txBody>
          <a:bodyPr wrap="square">
            <a:spAutoFit/>
          </a:bodyPr>
          <a:lstStyle/>
          <a:p>
            <a:r>
              <a:rPr lang="es-ES" b="1" dirty="0" smtClean="0">
                <a:solidFill>
                  <a:srgbClr val="800080"/>
                </a:solidFill>
                <a:effectLst>
                  <a:outerShdw blurRad="38100" dist="38100" dir="2700000" algn="tl">
                    <a:srgbClr val="000000">
                      <a:alpha val="43137"/>
                    </a:srgbClr>
                  </a:outerShdw>
                </a:effectLst>
                <a:latin typeface="Calibri" pitchFamily="34" charset="0"/>
              </a:rPr>
              <a:t>Programas y oportunidades de financiación</a:t>
            </a:r>
            <a:endParaRPr lang="es-ES" b="1" dirty="0">
              <a:solidFill>
                <a:srgbClr val="800080"/>
              </a:solidFill>
              <a:latin typeface="Calibri" pitchFamily="34" charset="0"/>
            </a:endParaRPr>
          </a:p>
          <a:p>
            <a:pPr lvl="0"/>
            <a:r>
              <a:rPr lang="es-ES" b="1" dirty="0" smtClean="0">
                <a:solidFill>
                  <a:schemeClr val="accent5">
                    <a:lumMod val="75000"/>
                  </a:schemeClr>
                </a:solidFill>
                <a:latin typeface="Calibri" pitchFamily="34" charset="0"/>
              </a:rPr>
              <a:t/>
            </a:r>
            <a:br>
              <a:rPr lang="es-ES" b="1" dirty="0" smtClean="0">
                <a:solidFill>
                  <a:schemeClr val="accent5">
                    <a:lumMod val="75000"/>
                  </a:schemeClr>
                </a:solidFill>
                <a:latin typeface="Calibri" pitchFamily="34" charset="0"/>
              </a:rPr>
            </a:br>
            <a:r>
              <a:rPr lang="es-ES" b="1" dirty="0" smtClean="0">
                <a:solidFill>
                  <a:schemeClr val="accent5">
                    <a:lumMod val="75000"/>
                  </a:schemeClr>
                </a:solidFill>
                <a:latin typeface="Calibri" pitchFamily="34" charset="0"/>
              </a:rPr>
              <a:t>Fondo Europeo para Inversiones Estratégicas (FEIE)</a:t>
            </a:r>
          </a:p>
          <a:p>
            <a:pPr lvl="0"/>
            <a:endParaRPr lang="es-ES" b="1" dirty="0" smtClean="0">
              <a:solidFill>
                <a:schemeClr val="accent5">
                  <a:lumMod val="75000"/>
                </a:schemeClr>
              </a:solidFill>
              <a:latin typeface="Calibri" pitchFamily="34" charset="0"/>
            </a:endParaRPr>
          </a:p>
          <a:p>
            <a:pPr lvl="0"/>
            <a:r>
              <a:rPr lang="es-ES" b="1" dirty="0" smtClean="0">
                <a:solidFill>
                  <a:schemeClr val="accent5">
                    <a:lumMod val="75000"/>
                  </a:schemeClr>
                </a:solidFill>
                <a:latin typeface="Calibri" pitchFamily="34" charset="0"/>
              </a:rPr>
              <a:t>Fondos Estructurales y de Inversión Europeos (Fondos EIE)</a:t>
            </a:r>
          </a:p>
          <a:p>
            <a:pPr lvl="0"/>
            <a:endParaRPr lang="es-ES" b="1" dirty="0" smtClean="0">
              <a:solidFill>
                <a:schemeClr val="accent5">
                  <a:lumMod val="75000"/>
                </a:schemeClr>
              </a:solidFill>
              <a:latin typeface="Calibri" pitchFamily="34" charset="0"/>
            </a:endParaRPr>
          </a:p>
          <a:p>
            <a:pPr lvl="0"/>
            <a:r>
              <a:rPr lang="es-ES" b="1" dirty="0" smtClean="0">
                <a:solidFill>
                  <a:schemeClr val="accent5">
                    <a:lumMod val="75000"/>
                  </a:schemeClr>
                </a:solidFill>
                <a:latin typeface="Calibri" pitchFamily="34" charset="0"/>
              </a:rPr>
              <a:t>Portal Europeo de Proyectos de Inversión</a:t>
            </a:r>
          </a:p>
          <a:p>
            <a:pPr lvl="0"/>
            <a:endParaRPr lang="es-ES" b="1" dirty="0" smtClean="0">
              <a:solidFill>
                <a:schemeClr val="accent5">
                  <a:lumMod val="75000"/>
                </a:schemeClr>
              </a:solidFill>
              <a:latin typeface="Calibri" pitchFamily="34" charset="0"/>
            </a:endParaRPr>
          </a:p>
          <a:p>
            <a:pPr lvl="0"/>
            <a:r>
              <a:rPr lang="es-ES" b="1" dirty="0" smtClean="0">
                <a:solidFill>
                  <a:schemeClr val="accent5">
                    <a:lumMod val="75000"/>
                  </a:schemeClr>
                </a:solidFill>
                <a:latin typeface="Calibri" pitchFamily="34" charset="0"/>
              </a:rPr>
              <a:t>Acciones Urbanas Innovadoras (AUI)</a:t>
            </a:r>
          </a:p>
          <a:p>
            <a:pPr lvl="0"/>
            <a:endParaRPr lang="es-ES" b="1" dirty="0" smtClean="0">
              <a:solidFill>
                <a:schemeClr val="accent5">
                  <a:lumMod val="75000"/>
                </a:schemeClr>
              </a:solidFill>
              <a:latin typeface="Calibri" pitchFamily="34" charset="0"/>
            </a:endParaRPr>
          </a:p>
          <a:p>
            <a:pPr lvl="0"/>
            <a:endParaRPr lang="es-ES" b="1" dirty="0" smtClean="0">
              <a:solidFill>
                <a:schemeClr val="accent5">
                  <a:lumMod val="75000"/>
                </a:schemeClr>
              </a:solidFill>
              <a:latin typeface="Calibri" pitchFamily="34" charset="0"/>
            </a:endParaRPr>
          </a:p>
          <a:p>
            <a:pPr lvl="0"/>
            <a:endParaRPr lang="es-ES" b="1" dirty="0" smtClean="0">
              <a:solidFill>
                <a:schemeClr val="accent5">
                  <a:lumMod val="75000"/>
                </a:schemeClr>
              </a:solidFill>
              <a:latin typeface="Calibri" pitchFamily="34" charset="0"/>
            </a:endParaRPr>
          </a:p>
          <a:p>
            <a:pPr lvl="0"/>
            <a:endParaRPr lang="es-ES" b="1" dirty="0" smtClean="0">
              <a:solidFill>
                <a:schemeClr val="accent5">
                  <a:lumMod val="75000"/>
                </a:schemeClr>
              </a:solidFill>
              <a:latin typeface="Calibri" pitchFamily="34" charset="0"/>
            </a:endParaRPr>
          </a:p>
          <a:p>
            <a:pPr lvl="0"/>
            <a:endParaRPr lang="es-ES" b="1" dirty="0">
              <a:solidFill>
                <a:schemeClr val="accent5">
                  <a:lumMod val="75000"/>
                </a:schemeClr>
              </a:solidFill>
              <a:latin typeface="Calibri" pitchFamily="34" charset="0"/>
            </a:endParaRPr>
          </a:p>
        </p:txBody>
      </p:sp>
      <p:pic>
        <p:nvPicPr>
          <p:cNvPr id="11266" name="Picture 2" descr="Breve manual de instrucciones para entender la Unión Europea - El Orden  Mundial - E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80827" y="1722119"/>
            <a:ext cx="1944914" cy="1161863"/>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
        <p:nvSpPr>
          <p:cNvPr id="14" name="Rectángulo 13"/>
          <p:cNvSpPr/>
          <p:nvPr/>
        </p:nvSpPr>
        <p:spPr>
          <a:xfrm>
            <a:off x="5388217" y="3252660"/>
            <a:ext cx="6493354" cy="2554545"/>
          </a:xfrm>
          <a:prstGeom prst="rect">
            <a:avLst/>
          </a:prstGeom>
          <a:ln>
            <a:solidFill>
              <a:schemeClr val="accent6">
                <a:lumMod val="75000"/>
              </a:schemeClr>
            </a:solidFill>
          </a:ln>
        </p:spPr>
        <p:txBody>
          <a:bodyPr wrap="square">
            <a:spAutoFit/>
          </a:bodyPr>
          <a:lstStyle/>
          <a:p>
            <a:pPr lvl="0" algn="ctr"/>
            <a:r>
              <a:rPr lang="es-ES" sz="1600" b="1" dirty="0" smtClean="0">
                <a:solidFill>
                  <a:schemeClr val="accent6">
                    <a:lumMod val="75000"/>
                  </a:schemeClr>
                </a:solidFill>
                <a:latin typeface="Calibri" pitchFamily="34" charset="0"/>
              </a:rPr>
              <a:t>Principales documentos legislativos relativos a la aplicación de la economía circular:</a:t>
            </a:r>
          </a:p>
          <a:p>
            <a:pPr lvl="0"/>
            <a:r>
              <a:rPr lang="es-ES" sz="1600" dirty="0" smtClean="0">
                <a:solidFill>
                  <a:schemeClr val="accent6">
                    <a:lumMod val="75000"/>
                  </a:schemeClr>
                </a:solidFill>
                <a:latin typeface="Calibri" pitchFamily="34" charset="0"/>
              </a:rPr>
              <a:t>Directiva 2008/98/CE sobre los residuos </a:t>
            </a:r>
            <a:br>
              <a:rPr lang="es-ES" sz="1600" dirty="0" smtClean="0">
                <a:solidFill>
                  <a:schemeClr val="accent6">
                    <a:lumMod val="75000"/>
                  </a:schemeClr>
                </a:solidFill>
                <a:latin typeface="Calibri" pitchFamily="34" charset="0"/>
              </a:rPr>
            </a:br>
            <a:r>
              <a:rPr lang="es-ES" sz="1600" dirty="0" smtClean="0">
                <a:solidFill>
                  <a:schemeClr val="accent6">
                    <a:lumMod val="75000"/>
                  </a:schemeClr>
                </a:solidFill>
                <a:latin typeface="Calibri" pitchFamily="34" charset="0"/>
              </a:rPr>
              <a:t>Directiva 2006/66/CE relativa a las pilas y acumuladores y a los residuos de pilas y acumuladores</a:t>
            </a:r>
          </a:p>
          <a:p>
            <a:pPr lvl="0"/>
            <a:r>
              <a:rPr lang="es-ES" sz="1600" dirty="0" smtClean="0">
                <a:solidFill>
                  <a:schemeClr val="accent6">
                    <a:lumMod val="75000"/>
                  </a:schemeClr>
                </a:solidFill>
                <a:latin typeface="Calibri" pitchFamily="34" charset="0"/>
              </a:rPr>
              <a:t>Directiva 2012/19/UE sobre residuos de aparatos eléctricos y electrónicos </a:t>
            </a:r>
          </a:p>
          <a:p>
            <a:pPr lvl="0"/>
            <a:r>
              <a:rPr lang="es-ES" sz="1600" dirty="0" smtClean="0">
                <a:solidFill>
                  <a:schemeClr val="accent6">
                    <a:lumMod val="75000"/>
                  </a:schemeClr>
                </a:solidFill>
                <a:latin typeface="Calibri" pitchFamily="34" charset="0"/>
              </a:rPr>
              <a:t>Directiva 2001/81/CE sobre techos nacionales de emisión de determinados contaminantes atmosféricos</a:t>
            </a:r>
          </a:p>
          <a:p>
            <a:pPr lvl="0"/>
            <a:r>
              <a:rPr lang="es-ES" sz="1600" dirty="0" smtClean="0">
                <a:solidFill>
                  <a:schemeClr val="accent6">
                    <a:lumMod val="75000"/>
                  </a:schemeClr>
                </a:solidFill>
                <a:latin typeface="Calibri" pitchFamily="34" charset="0"/>
              </a:rPr>
              <a:t>Propuestas de revisión de las Directivas sobre residuos como parte del paquete de medidas sobre la economía circular</a:t>
            </a:r>
          </a:p>
        </p:txBody>
      </p:sp>
    </p:spTree>
    <p:extLst>
      <p:ext uri="{BB962C8B-B14F-4D97-AF65-F5344CB8AC3E}">
        <p14:creationId xmlns:p14="http://schemas.microsoft.com/office/powerpoint/2010/main" val="299433866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911424" y="3573017"/>
            <a:ext cx="2246650" cy="3508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80" b="0" i="1" u="none" strike="noStrike" kern="1200" cap="none" spc="0" normalizeH="0" baseline="0" noProof="0" dirty="0">
                <a:ln>
                  <a:noFill/>
                </a:ln>
                <a:solidFill>
                  <a:srgbClr val="5B9BD5">
                    <a:lumMod val="50000"/>
                  </a:srgbClr>
                </a:solidFill>
                <a:effectLst/>
                <a:uLnTx/>
                <a:uFillTx/>
                <a:latin typeface="Calibri"/>
                <a:ea typeface="+mn-ea"/>
                <a:cs typeface="+mn-cs"/>
              </a:rPr>
              <a:t>.</a:t>
            </a:r>
          </a:p>
        </p:txBody>
      </p:sp>
      <p:sp>
        <p:nvSpPr>
          <p:cNvPr id="5" name="4 Rectángulo"/>
          <p:cNvSpPr/>
          <p:nvPr/>
        </p:nvSpPr>
        <p:spPr>
          <a:xfrm>
            <a:off x="10243661" y="5661248"/>
            <a:ext cx="86409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16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12 Rectángulo"/>
          <p:cNvSpPr/>
          <p:nvPr/>
        </p:nvSpPr>
        <p:spPr>
          <a:xfrm>
            <a:off x="2274600" y="130629"/>
            <a:ext cx="8833157" cy="1508105"/>
          </a:xfrm>
          <a:prstGeom prst="rect">
            <a:avLst/>
          </a:prstGeom>
        </p:spPr>
        <p:txBody>
          <a:bodyPr wrap="square">
            <a:spAutoFit/>
          </a:bodyPr>
          <a:lstStyle/>
          <a:p>
            <a:pPr marL="329184" marR="0" lvl="0" indent="-329184" algn="ctr" defTabSz="914400" rtl="0" eaLnBrk="1" fontAlgn="auto" latinLnBrk="0" hangingPunct="1">
              <a:lnSpc>
                <a:spcPct val="100000"/>
              </a:lnSpc>
              <a:spcBef>
                <a:spcPts val="0"/>
              </a:spcBef>
              <a:spcAft>
                <a:spcPts val="0"/>
              </a:spcAft>
              <a:buClr>
                <a:srgbClr val="5B9BD5"/>
              </a:buClr>
              <a:buSzPct val="70000"/>
              <a:buFontTx/>
              <a:buNone/>
              <a:tabLst/>
              <a:defRPr/>
            </a:pPr>
            <a:r>
              <a:rPr kumimoji="0" lang="es-AR" sz="2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itchFamily="34" charset="0"/>
                <a:ea typeface="+mn-ea"/>
                <a:cs typeface="+mn-cs"/>
              </a:rPr>
              <a:t>Directiva relativa a la reducción del impacto </a:t>
            </a:r>
            <a:r>
              <a:rPr kumimoji="0" lang="es-AR" sz="2400" b="1" i="0" u="none" strike="noStrike" kern="1200" cap="none" spc="0" normalizeH="0" baseline="0" noProof="0" dirty="0" smtClean="0">
                <a:ln>
                  <a:noFill/>
                </a:ln>
                <a:solidFill>
                  <a:srgbClr val="70AD47">
                    <a:lumMod val="75000"/>
                  </a:srgbClr>
                </a:solidFill>
                <a:effectLst>
                  <a:outerShdw blurRad="38100" dist="38100" dir="2700000" algn="tl">
                    <a:srgbClr val="000000">
                      <a:alpha val="43137"/>
                    </a:srgbClr>
                  </a:outerShdw>
                </a:effectLst>
                <a:uLnTx/>
                <a:uFillTx/>
                <a:latin typeface="Calibri" pitchFamily="34" charset="0"/>
                <a:ea typeface="+mn-ea"/>
                <a:cs typeface="+mn-cs"/>
              </a:rPr>
              <a:t>de </a:t>
            </a:r>
            <a:r>
              <a:rPr kumimoji="0" lang="es-AR" sz="2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itchFamily="34" charset="0"/>
                <a:ea typeface="+mn-ea"/>
                <a:cs typeface="+mn-cs"/>
              </a:rPr>
              <a:t>determinados productos de plástico </a:t>
            </a:r>
            <a:r>
              <a:rPr kumimoji="0" lang="es-AR" sz="2400" b="1" i="0" u="none" strike="noStrike" kern="1200" cap="none" spc="0" normalizeH="0" baseline="0" noProof="0" dirty="0" smtClean="0">
                <a:ln>
                  <a:noFill/>
                </a:ln>
                <a:solidFill>
                  <a:srgbClr val="70AD47">
                    <a:lumMod val="75000"/>
                  </a:srgbClr>
                </a:solidFill>
                <a:effectLst>
                  <a:outerShdw blurRad="38100" dist="38100" dir="2700000" algn="tl">
                    <a:srgbClr val="000000">
                      <a:alpha val="43137"/>
                    </a:srgbClr>
                  </a:outerShdw>
                </a:effectLst>
                <a:uLnTx/>
                <a:uFillTx/>
                <a:latin typeface="Calibri" pitchFamily="34" charset="0"/>
                <a:ea typeface="+mn-ea"/>
                <a:cs typeface="+mn-cs"/>
              </a:rPr>
              <a:t/>
            </a:r>
            <a:br>
              <a:rPr kumimoji="0" lang="es-AR" sz="2400" b="1" i="0" u="none" strike="noStrike" kern="1200" cap="none" spc="0" normalizeH="0" baseline="0" noProof="0" dirty="0" smtClean="0">
                <a:ln>
                  <a:noFill/>
                </a:ln>
                <a:solidFill>
                  <a:srgbClr val="70AD47">
                    <a:lumMod val="75000"/>
                  </a:srgbClr>
                </a:solidFill>
                <a:effectLst>
                  <a:outerShdw blurRad="38100" dist="38100" dir="2700000" algn="tl">
                    <a:srgbClr val="000000">
                      <a:alpha val="43137"/>
                    </a:srgbClr>
                  </a:outerShdw>
                </a:effectLst>
                <a:uLnTx/>
                <a:uFillTx/>
                <a:latin typeface="Calibri" pitchFamily="34" charset="0"/>
                <a:ea typeface="+mn-ea"/>
                <a:cs typeface="+mn-cs"/>
              </a:rPr>
            </a:br>
            <a:r>
              <a:rPr kumimoji="0" lang="es-AR" sz="2400" b="1" i="0" u="none" strike="noStrike" kern="1200" cap="none" spc="0" normalizeH="0" baseline="0" noProof="0" dirty="0" smtClean="0">
                <a:ln>
                  <a:noFill/>
                </a:ln>
                <a:solidFill>
                  <a:srgbClr val="70AD47">
                    <a:lumMod val="75000"/>
                  </a:srgbClr>
                </a:solidFill>
                <a:effectLst>
                  <a:outerShdw blurRad="38100" dist="38100" dir="2700000" algn="tl">
                    <a:srgbClr val="000000">
                      <a:alpha val="43137"/>
                    </a:srgbClr>
                  </a:outerShdw>
                </a:effectLst>
                <a:uLnTx/>
                <a:uFillTx/>
                <a:latin typeface="Calibri" pitchFamily="34" charset="0"/>
                <a:ea typeface="+mn-ea"/>
                <a:cs typeface="+mn-cs"/>
              </a:rPr>
              <a:t>en </a:t>
            </a:r>
            <a:r>
              <a:rPr kumimoji="0" lang="es-AR" sz="2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itchFamily="34" charset="0"/>
                <a:ea typeface="+mn-ea"/>
                <a:cs typeface="+mn-cs"/>
              </a:rPr>
              <a:t>el ambiente</a:t>
            </a:r>
            <a:r>
              <a:rPr kumimoji="0" lang="es-AR" sz="2800" b="1" i="0" u="none" strike="noStrike" kern="1200" cap="none" spc="0" normalizeH="0" baseline="0" noProof="0" dirty="0" smtClean="0">
                <a:ln>
                  <a:noFill/>
                </a:ln>
                <a:solidFill>
                  <a:srgbClr val="800080"/>
                </a:solidFill>
                <a:effectLst>
                  <a:outerShdw blurRad="38100" dist="38100" dir="2700000" algn="tl">
                    <a:srgbClr val="000000">
                      <a:alpha val="43137"/>
                    </a:srgbClr>
                  </a:outerShdw>
                </a:effectLst>
                <a:uLnTx/>
                <a:uFillTx/>
                <a:latin typeface="Calibri"/>
                <a:ea typeface="+mn-ea"/>
                <a:cs typeface="Calibri" pitchFamily="34" charset="0"/>
              </a:rPr>
              <a:t/>
            </a:r>
            <a:br>
              <a:rPr kumimoji="0" lang="es-AR" sz="2800" b="1" i="0" u="none" strike="noStrike" kern="1200" cap="none" spc="0" normalizeH="0" baseline="0" noProof="0" dirty="0" smtClean="0">
                <a:ln>
                  <a:noFill/>
                </a:ln>
                <a:solidFill>
                  <a:srgbClr val="800080"/>
                </a:solidFill>
                <a:effectLst>
                  <a:outerShdw blurRad="38100" dist="38100" dir="2700000" algn="tl">
                    <a:srgbClr val="000000">
                      <a:alpha val="43137"/>
                    </a:srgbClr>
                  </a:outerShdw>
                </a:effectLst>
                <a:uLnTx/>
                <a:uFillTx/>
                <a:latin typeface="Calibri"/>
                <a:ea typeface="+mn-ea"/>
                <a:cs typeface="Calibri" pitchFamily="34" charset="0"/>
              </a:rPr>
            </a:br>
            <a:r>
              <a:rPr kumimoji="0" lang="es-AR" sz="2000" b="1" i="0" u="none" strike="noStrike" kern="1200" cap="none" spc="0" normalizeH="0" baseline="0" noProof="0" dirty="0" smtClean="0">
                <a:ln>
                  <a:noFill/>
                </a:ln>
                <a:solidFill>
                  <a:srgbClr val="A5A5A5">
                    <a:lumMod val="50000"/>
                  </a:srgbClr>
                </a:solidFill>
                <a:effectLst/>
                <a:uLnTx/>
                <a:uFillTx/>
                <a:latin typeface="Calibri"/>
                <a:ea typeface="+mn-ea"/>
                <a:cs typeface="Calibri" pitchFamily="34" charset="0"/>
              </a:rPr>
              <a:t>Parlamento Europeo, 2019</a:t>
            </a:r>
            <a:endParaRPr kumimoji="0" lang="es-AR" sz="2000" b="1" i="0" u="none" strike="noStrike" kern="1200" cap="none" spc="0" normalizeH="0" baseline="0" noProof="0" dirty="0">
              <a:ln>
                <a:noFill/>
              </a:ln>
              <a:solidFill>
                <a:srgbClr val="A5A5A5">
                  <a:lumMod val="50000"/>
                </a:srgbClr>
              </a:solidFill>
              <a:effectLst/>
              <a:uLnTx/>
              <a:uFillTx/>
              <a:latin typeface="Calibri"/>
              <a:ea typeface="+mn-ea"/>
              <a:cs typeface="Calibri" pitchFamily="34" charset="0"/>
            </a:endParaRPr>
          </a:p>
        </p:txBody>
      </p:sp>
      <p:graphicFrame>
        <p:nvGraphicFramePr>
          <p:cNvPr id="14" name="13 Tabla"/>
          <p:cNvGraphicFramePr>
            <a:graphicFrameLocks noGrp="1"/>
          </p:cNvGraphicFramePr>
          <p:nvPr>
            <p:extLst/>
          </p:nvPr>
        </p:nvGraphicFramePr>
        <p:xfrm>
          <a:off x="2588409" y="1638734"/>
          <a:ext cx="9472962" cy="4773168"/>
        </p:xfrm>
        <a:graphic>
          <a:graphicData uri="http://schemas.openxmlformats.org/drawingml/2006/table">
            <a:tbl>
              <a:tblPr firstRow="1" bandRow="1">
                <a:tableStyleId>{C083E6E3-FA7D-4D7B-A595-EF9225AFEA82}</a:tableStyleId>
              </a:tblPr>
              <a:tblGrid>
                <a:gridCol w="9472962">
                  <a:extLst>
                    <a:ext uri="{9D8B030D-6E8A-4147-A177-3AD203B41FA5}">
                      <a16:colId xmlns:a16="http://schemas.microsoft.com/office/drawing/2014/main" val="20000"/>
                    </a:ext>
                  </a:extLst>
                </a:gridCol>
              </a:tblGrid>
              <a:tr h="44595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0" lang="es-AR" sz="1700" b="1" kern="1200" dirty="0" smtClean="0">
                        <a:solidFill>
                          <a:srgbClr val="800080"/>
                        </a:solidFill>
                        <a:latin typeface="Calibri"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s-AR" sz="1700" b="1" kern="1200" dirty="0" smtClean="0">
                          <a:solidFill>
                            <a:srgbClr val="800080"/>
                          </a:solidFill>
                          <a:effectLst>
                            <a:outerShdw blurRad="38100" dist="38100" dir="2700000" algn="tl">
                              <a:srgbClr val="000000">
                                <a:alpha val="43137"/>
                              </a:srgbClr>
                            </a:outerShdw>
                          </a:effectLst>
                          <a:latin typeface="Calibri" pitchFamily="34" charset="0"/>
                          <a:ea typeface="+mn-ea"/>
                          <a:cs typeface="+mn-cs"/>
                        </a:rPr>
                        <a:t>1 . Obligaciones de Estado a mediano</a:t>
                      </a:r>
                      <a:r>
                        <a:rPr kumimoji="0" lang="es-AR" sz="1700" b="1" kern="1200" baseline="0" dirty="0" smtClean="0">
                          <a:solidFill>
                            <a:srgbClr val="800080"/>
                          </a:solidFill>
                          <a:effectLst>
                            <a:outerShdw blurRad="38100" dist="38100" dir="2700000" algn="tl">
                              <a:srgbClr val="000000">
                                <a:alpha val="43137"/>
                              </a:srgbClr>
                            </a:outerShdw>
                          </a:effectLst>
                          <a:latin typeface="Calibri" pitchFamily="34" charset="0"/>
                          <a:ea typeface="+mn-ea"/>
                          <a:cs typeface="+mn-cs"/>
                        </a:rPr>
                        <a:t> plazo</a:t>
                      </a:r>
                      <a:r>
                        <a:rPr kumimoji="0" lang="es-AR" sz="1700" b="1" kern="1200" dirty="0" smtClean="0">
                          <a:solidFill>
                            <a:srgbClr val="800080"/>
                          </a:solidFill>
                          <a:effectLst>
                            <a:outerShdw blurRad="38100" dist="38100" dir="2700000" algn="tl">
                              <a:srgbClr val="000000">
                                <a:alpha val="43137"/>
                              </a:srgbClr>
                            </a:outerShdw>
                          </a:effectLst>
                          <a:latin typeface="Calibri" pitchFamily="34" charset="0"/>
                          <a:ea typeface="+mn-ea"/>
                          <a:cs typeface="+mn-cs"/>
                        </a:rPr>
                        <a:t/>
                      </a:r>
                      <a:br>
                        <a:rPr kumimoji="0" lang="es-AR" sz="1700" b="1" kern="1200" dirty="0" smtClean="0">
                          <a:solidFill>
                            <a:srgbClr val="800080"/>
                          </a:solidFill>
                          <a:effectLst>
                            <a:outerShdw blurRad="38100" dist="38100" dir="2700000" algn="tl">
                              <a:srgbClr val="000000">
                                <a:alpha val="43137"/>
                              </a:srgbClr>
                            </a:outerShdw>
                          </a:effectLst>
                          <a:latin typeface="Calibri" pitchFamily="34" charset="0"/>
                          <a:ea typeface="+mn-ea"/>
                          <a:cs typeface="+mn-cs"/>
                        </a:rPr>
                      </a:br>
                      <a:r>
                        <a:rPr kumimoji="0" lang="es-AR" sz="1700" b="1" i="1" kern="1200" dirty="0" smtClean="0">
                          <a:solidFill>
                            <a:schemeClr val="accent3">
                              <a:lumMod val="50000"/>
                            </a:schemeClr>
                          </a:solidFill>
                          <a:latin typeface="Calibri" pitchFamily="34" charset="0"/>
                          <a:ea typeface="+mn-ea"/>
                          <a:cs typeface="+mn-cs"/>
                        </a:rPr>
                        <a:t>Recuperar el 90% de las botellas de plástico en 2029.</a:t>
                      </a:r>
                      <a:br>
                        <a:rPr kumimoji="0" lang="es-AR" sz="1700" b="1" i="1" kern="1200" dirty="0" smtClean="0">
                          <a:solidFill>
                            <a:schemeClr val="accent3">
                              <a:lumMod val="50000"/>
                            </a:schemeClr>
                          </a:solidFill>
                          <a:latin typeface="Calibri" pitchFamily="34" charset="0"/>
                          <a:ea typeface="+mn-ea"/>
                          <a:cs typeface="+mn-cs"/>
                        </a:rPr>
                      </a:br>
                      <a:r>
                        <a:rPr kumimoji="0" lang="es-AR" sz="1700" b="1" i="1" kern="1200" dirty="0" smtClean="0">
                          <a:solidFill>
                            <a:schemeClr val="accent3">
                              <a:lumMod val="50000"/>
                            </a:schemeClr>
                          </a:solidFill>
                          <a:latin typeface="Calibri" pitchFamily="34" charset="0"/>
                          <a:ea typeface="+mn-ea"/>
                          <a:cs typeface="+mn-cs"/>
                        </a:rPr>
                        <a:t>&gt; 2025 el 25% del plástico de las botellas deberá ser reciclado;</a:t>
                      </a:r>
                      <a:br>
                        <a:rPr kumimoji="0" lang="es-AR" sz="1700" b="1" i="1" kern="1200" dirty="0" smtClean="0">
                          <a:solidFill>
                            <a:schemeClr val="accent3">
                              <a:lumMod val="50000"/>
                            </a:schemeClr>
                          </a:solidFill>
                          <a:latin typeface="Calibri" pitchFamily="34" charset="0"/>
                          <a:ea typeface="+mn-ea"/>
                          <a:cs typeface="+mn-cs"/>
                        </a:rPr>
                      </a:br>
                      <a:r>
                        <a:rPr kumimoji="0" lang="es-AR" sz="1700" b="1" i="1" kern="1200" dirty="0" smtClean="0">
                          <a:solidFill>
                            <a:schemeClr val="accent3">
                              <a:lumMod val="50000"/>
                            </a:schemeClr>
                          </a:solidFill>
                          <a:latin typeface="Calibri" pitchFamily="34" charset="0"/>
                          <a:ea typeface="+mn-ea"/>
                          <a:cs typeface="+mn-cs"/>
                        </a:rPr>
                        <a:t>&gt; 2030 el 30%;</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s-AR" sz="1700" b="1" kern="1200" dirty="0" smtClean="0">
                        <a:solidFill>
                          <a:schemeClr val="accent3">
                            <a:lumMod val="50000"/>
                          </a:schemeClr>
                        </a:solidFill>
                        <a:latin typeface="Calibri"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s-AR" sz="1700" b="1" kern="1200" dirty="0" smtClean="0">
                          <a:solidFill>
                            <a:srgbClr val="800080"/>
                          </a:solidFill>
                          <a:effectLst>
                            <a:outerShdw blurRad="38100" dist="38100" dir="2700000" algn="tl">
                              <a:srgbClr val="000000">
                                <a:alpha val="43137"/>
                              </a:srgbClr>
                            </a:outerShdw>
                          </a:effectLst>
                          <a:latin typeface="Calibri" pitchFamily="34" charset="0"/>
                          <a:ea typeface="+mn-ea"/>
                          <a:cs typeface="+mn-cs"/>
                        </a:rPr>
                        <a:t>2. Reducción ambiciosa y sostenida PLASTICOS DE UN SOLO USO</a:t>
                      </a:r>
                      <a:br>
                        <a:rPr kumimoji="0" lang="es-AR" sz="1700" b="1" kern="1200" dirty="0" smtClean="0">
                          <a:solidFill>
                            <a:srgbClr val="800080"/>
                          </a:solidFill>
                          <a:effectLst>
                            <a:outerShdw blurRad="38100" dist="38100" dir="2700000" algn="tl">
                              <a:srgbClr val="000000">
                                <a:alpha val="43137"/>
                              </a:srgbClr>
                            </a:outerShdw>
                          </a:effectLst>
                          <a:latin typeface="Calibri" pitchFamily="34" charset="0"/>
                          <a:ea typeface="+mn-ea"/>
                          <a:cs typeface="+mn-cs"/>
                        </a:rPr>
                      </a:br>
                      <a:r>
                        <a:rPr kumimoji="0" lang="es-AR" sz="1700" b="1" i="1" kern="1200" dirty="0" smtClean="0">
                          <a:solidFill>
                            <a:schemeClr val="accent3">
                              <a:lumMod val="50000"/>
                            </a:schemeClr>
                          </a:solidFill>
                          <a:latin typeface="Calibri" pitchFamily="34" charset="0"/>
                          <a:ea typeface="+mn-ea"/>
                          <a:cs typeface="+mn-cs"/>
                        </a:rPr>
                        <a:t>Vasos para bebidas, incluidos sus tapas y tapones.</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s-AR" sz="1700" b="1" i="1" kern="1200" dirty="0" smtClean="0">
                          <a:solidFill>
                            <a:schemeClr val="accent3">
                              <a:lumMod val="50000"/>
                            </a:schemeClr>
                          </a:solidFill>
                          <a:latin typeface="Calibri" pitchFamily="34" charset="0"/>
                          <a:ea typeface="+mn-ea"/>
                          <a:cs typeface="+mn-cs"/>
                        </a:rPr>
                        <a:t>2) Recipientes para alimentos, tales como cajas, con o sin tapa, utilizados con el fin de contener alimentos que:</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s-AR" sz="1700" b="1" i="1" kern="1200" dirty="0" smtClean="0">
                          <a:solidFill>
                            <a:schemeClr val="accent3">
                              <a:lumMod val="50000"/>
                            </a:schemeClr>
                          </a:solidFill>
                          <a:latin typeface="Calibri" pitchFamily="34" charset="0"/>
                          <a:ea typeface="+mn-ea"/>
                          <a:cs typeface="+mn-cs"/>
                        </a:rPr>
                        <a:t>a) están destinados al consumo inmediato, in situ o para llevar;</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s-AR" sz="1700" b="1" i="1" kern="1200" dirty="0" smtClean="0">
                          <a:solidFill>
                            <a:schemeClr val="accent3">
                              <a:lumMod val="50000"/>
                            </a:schemeClr>
                          </a:solidFill>
                          <a:latin typeface="Calibri" pitchFamily="34" charset="0"/>
                          <a:ea typeface="+mn-ea"/>
                          <a:cs typeface="+mn-cs"/>
                        </a:rPr>
                        <a:t>b) normalmente se consumen en el propio recipiente, y</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s-AR" sz="1700" b="1" i="1" kern="1200" dirty="0" smtClean="0">
                          <a:solidFill>
                            <a:schemeClr val="accent3">
                              <a:lumMod val="50000"/>
                            </a:schemeClr>
                          </a:solidFill>
                          <a:latin typeface="Calibri" pitchFamily="34" charset="0"/>
                          <a:ea typeface="+mn-ea"/>
                          <a:cs typeface="+mn-cs"/>
                        </a:rPr>
                        <a:t>c) están listos para el consumo sin ninguna otra preparación posterior, como cocinar, hervir o calentar,</a:t>
                      </a:r>
                      <a:r>
                        <a:rPr kumimoji="0" lang="es-AR" sz="1700" b="1" kern="1200" dirty="0" smtClean="0">
                          <a:solidFill>
                            <a:srgbClr val="800080"/>
                          </a:solidFill>
                          <a:effectLst>
                            <a:outerShdw blurRad="38100" dist="38100" dir="2700000" algn="tl">
                              <a:srgbClr val="000000">
                                <a:alpha val="43137"/>
                              </a:srgbClr>
                            </a:outerShdw>
                          </a:effectLst>
                          <a:latin typeface="Calibri" pitchFamily="34" charset="0"/>
                          <a:ea typeface="+mn-ea"/>
                          <a:cs typeface="+mn-cs"/>
                        </a:rPr>
                        <a:t/>
                      </a:r>
                      <a:br>
                        <a:rPr kumimoji="0" lang="es-AR" sz="1700" b="1" kern="1200" dirty="0" smtClean="0">
                          <a:solidFill>
                            <a:srgbClr val="800080"/>
                          </a:solidFill>
                          <a:effectLst>
                            <a:outerShdw blurRad="38100" dist="38100" dir="2700000" algn="tl">
                              <a:srgbClr val="000000">
                                <a:alpha val="43137"/>
                              </a:srgbClr>
                            </a:outerShdw>
                          </a:effectLst>
                          <a:latin typeface="Calibri" pitchFamily="34" charset="0"/>
                          <a:ea typeface="+mn-ea"/>
                          <a:cs typeface="+mn-cs"/>
                        </a:rPr>
                      </a:br>
                      <a:r>
                        <a:rPr kumimoji="0" lang="es-AR" sz="1700" b="1" kern="1200" dirty="0" smtClean="0">
                          <a:solidFill>
                            <a:srgbClr val="800080"/>
                          </a:solidFill>
                          <a:effectLst>
                            <a:outerShdw blurRad="38100" dist="38100" dir="2700000" algn="tl">
                              <a:srgbClr val="000000">
                                <a:alpha val="43137"/>
                              </a:srgbClr>
                            </a:outerShdw>
                          </a:effectLst>
                          <a:latin typeface="Calibri" pitchFamily="34" charset="0"/>
                          <a:ea typeface="+mn-ea"/>
                          <a:cs typeface="+mn-cs"/>
                        </a:rPr>
                        <a:t/>
                      </a:r>
                      <a:br>
                        <a:rPr kumimoji="0" lang="es-AR" sz="1700" b="1" kern="1200" dirty="0" smtClean="0">
                          <a:solidFill>
                            <a:srgbClr val="800080"/>
                          </a:solidFill>
                          <a:effectLst>
                            <a:outerShdw blurRad="38100" dist="38100" dir="2700000" algn="tl">
                              <a:srgbClr val="000000">
                                <a:alpha val="43137"/>
                              </a:srgbClr>
                            </a:outerShdw>
                          </a:effectLst>
                          <a:latin typeface="Calibri" pitchFamily="34" charset="0"/>
                          <a:ea typeface="+mn-ea"/>
                          <a:cs typeface="+mn-cs"/>
                        </a:rPr>
                      </a:br>
                      <a:r>
                        <a:rPr kumimoji="0" lang="es-AR" sz="1700" b="1" kern="1200" dirty="0" smtClean="0">
                          <a:solidFill>
                            <a:srgbClr val="800080"/>
                          </a:solidFill>
                          <a:effectLst>
                            <a:outerShdw blurRad="38100" dist="38100" dir="2700000" algn="tl">
                              <a:srgbClr val="000000">
                                <a:alpha val="43137"/>
                              </a:srgbClr>
                            </a:outerShdw>
                          </a:effectLst>
                          <a:latin typeface="Calibri" pitchFamily="34" charset="0"/>
                          <a:ea typeface="+mn-ea"/>
                          <a:cs typeface="+mn-cs"/>
                        </a:rPr>
                        <a:t>3, Obligaciones</a:t>
                      </a:r>
                      <a:r>
                        <a:rPr kumimoji="0" lang="es-AR" sz="1700" b="1" kern="1200" baseline="0" dirty="0" smtClean="0">
                          <a:solidFill>
                            <a:srgbClr val="800080"/>
                          </a:solidFill>
                          <a:effectLst>
                            <a:outerShdw blurRad="38100" dist="38100" dir="2700000" algn="tl">
                              <a:srgbClr val="000000">
                                <a:alpha val="43137"/>
                              </a:srgbClr>
                            </a:outerShdw>
                          </a:effectLst>
                          <a:latin typeface="Calibri" pitchFamily="34" charset="0"/>
                          <a:ea typeface="+mn-ea"/>
                          <a:cs typeface="+mn-cs"/>
                        </a:rPr>
                        <a:t> Privadas</a:t>
                      </a:r>
                      <a:br>
                        <a:rPr kumimoji="0" lang="es-AR" sz="1700" b="1" kern="1200" baseline="0" dirty="0" smtClean="0">
                          <a:solidFill>
                            <a:srgbClr val="800080"/>
                          </a:solidFill>
                          <a:effectLst>
                            <a:outerShdw blurRad="38100" dist="38100" dir="2700000" algn="tl">
                              <a:srgbClr val="000000">
                                <a:alpha val="43137"/>
                              </a:srgbClr>
                            </a:outerShdw>
                          </a:effectLst>
                          <a:latin typeface="Calibri" pitchFamily="34" charset="0"/>
                          <a:ea typeface="+mn-ea"/>
                          <a:cs typeface="+mn-cs"/>
                        </a:rPr>
                      </a:br>
                      <a:r>
                        <a:rPr kumimoji="0" lang="es-AR" sz="1700" b="1" i="1" kern="1200" dirty="0" smtClean="0">
                          <a:solidFill>
                            <a:schemeClr val="accent3">
                              <a:lumMod val="50000"/>
                            </a:schemeClr>
                          </a:solidFill>
                          <a:latin typeface="Calibri" pitchFamily="34" charset="0"/>
                          <a:ea typeface="+mn-ea"/>
                          <a:cs typeface="+mn-cs"/>
                        </a:rPr>
                        <a:t>Los fabricantes estarán </a:t>
                      </a:r>
                      <a:r>
                        <a:rPr kumimoji="0" lang="es-AR" sz="1700" b="1" i="1" u="sng" strike="noStrike" kern="1200" cap="none" spc="0" normalizeH="0" baseline="0" dirty="0" smtClean="0">
                          <a:ln>
                            <a:noFill/>
                          </a:ln>
                          <a:solidFill>
                            <a:srgbClr val="800080"/>
                          </a:solidFill>
                          <a:effectLst/>
                          <a:uLnTx/>
                          <a:uFillTx/>
                          <a:latin typeface="Calibri" pitchFamily="34" charset="0"/>
                          <a:ea typeface="+mn-ea"/>
                          <a:cs typeface="+mn-cs"/>
                        </a:rPr>
                        <a:t>obligados, asimismo, a incluir en el etiquetado advertencias </a:t>
                      </a:r>
                      <a:r>
                        <a:rPr kumimoji="0" lang="es-AR" sz="1700" b="1" i="1" kern="1200" dirty="0" smtClean="0">
                          <a:solidFill>
                            <a:schemeClr val="accent3">
                              <a:lumMod val="50000"/>
                            </a:schemeClr>
                          </a:solidFill>
                          <a:latin typeface="Calibri" pitchFamily="34" charset="0"/>
                          <a:ea typeface="+mn-ea"/>
                          <a:cs typeface="+mn-cs"/>
                        </a:rPr>
                        <a:t>sobre el impacto medioambiental de los </a:t>
                      </a:r>
                      <a:r>
                        <a:rPr kumimoji="0" lang="es-AR" sz="1700" b="1" i="1" u="sng" strike="noStrike" kern="1200" cap="none" spc="0" normalizeH="0" baseline="0" dirty="0" smtClean="0">
                          <a:ln>
                            <a:noFill/>
                          </a:ln>
                          <a:solidFill>
                            <a:srgbClr val="800080"/>
                          </a:solidFill>
                          <a:effectLst/>
                          <a:uLnTx/>
                          <a:uFillTx/>
                          <a:latin typeface="Calibri" pitchFamily="34" charset="0"/>
                          <a:ea typeface="+mn-ea"/>
                          <a:cs typeface="+mn-cs"/>
                        </a:rPr>
                        <a:t>cigarrillos con filtros de plástico</a:t>
                      </a:r>
                      <a:r>
                        <a:rPr kumimoji="0" lang="es-AR" sz="1700" b="1" i="1" kern="1200" dirty="0" smtClean="0">
                          <a:solidFill>
                            <a:schemeClr val="accent3">
                              <a:lumMod val="50000"/>
                            </a:schemeClr>
                          </a:solidFill>
                          <a:latin typeface="Calibri" pitchFamily="34" charset="0"/>
                          <a:ea typeface="+mn-ea"/>
                          <a:cs typeface="+mn-cs"/>
                        </a:rPr>
                        <a:t>, las tazas de plástico, las toallitas húmedas y las compresas higiénicas.</a:t>
                      </a:r>
                    </a:p>
                  </a:txBody>
                  <a:tcPr marL="109728" marR="109728" marT="54864" marB="54864"/>
                </a:tc>
                <a:extLst>
                  <a:ext uri="{0D108BD9-81ED-4DB2-BD59-A6C34878D82A}">
                    <a16:rowId xmlns:a16="http://schemas.microsoft.com/office/drawing/2014/main" val="10000"/>
                  </a:ext>
                </a:extLst>
              </a:tr>
            </a:tbl>
          </a:graphicData>
        </a:graphic>
      </p:graphicFrame>
      <p:sp>
        <p:nvSpPr>
          <p:cNvPr id="2" name="Rectángulo 1"/>
          <p:cNvSpPr/>
          <p:nvPr/>
        </p:nvSpPr>
        <p:spPr>
          <a:xfrm>
            <a:off x="10226393" y="6309320"/>
            <a:ext cx="1762727" cy="369332"/>
          </a:xfrm>
          <a:prstGeom prst="rect">
            <a:avLst/>
          </a:prstGeom>
        </p:spPr>
        <p:txBody>
          <a:bodyPr wrap="none">
            <a:spAutoFit/>
          </a:bodyPr>
          <a:lstStyle/>
          <a:p>
            <a:pPr marL="329184" marR="0" lvl="0" indent="-329184" algn="ctr" defTabSz="914400" rtl="0" eaLnBrk="1" fontAlgn="auto" latinLnBrk="0" hangingPunct="1">
              <a:lnSpc>
                <a:spcPct val="100000"/>
              </a:lnSpc>
              <a:spcBef>
                <a:spcPts val="0"/>
              </a:spcBef>
              <a:spcAft>
                <a:spcPts val="0"/>
              </a:spcAft>
              <a:buClr>
                <a:srgbClr val="5B9BD5"/>
              </a:buClr>
              <a:buSzPct val="70000"/>
              <a:buFontTx/>
              <a:buNone/>
              <a:tabLst/>
              <a:defRPr/>
            </a:pPr>
            <a:r>
              <a:rPr kumimoji="0" lang="es-AR" sz="1800" b="1" i="0" u="none" strike="noStrike" kern="1200" cap="none" spc="0" normalizeH="0" baseline="0" noProof="0" dirty="0" smtClean="0">
                <a:ln>
                  <a:noFill/>
                </a:ln>
                <a:solidFill>
                  <a:srgbClr val="800080"/>
                </a:solidFill>
                <a:effectLst>
                  <a:outerShdw blurRad="50800" dist="38100" dir="8100000" algn="tr" rotWithShape="0">
                    <a:prstClr val="black">
                      <a:alpha val="40000"/>
                    </a:prstClr>
                  </a:outerShdw>
                </a:effectLst>
                <a:uLnTx/>
                <a:uFillTx/>
                <a:latin typeface="Calibri"/>
                <a:ea typeface="+mn-ea"/>
                <a:cs typeface="Calibri" pitchFamily="34" charset="0"/>
              </a:rPr>
              <a:t>Dr. Rios Facundo</a:t>
            </a:r>
            <a:endParaRPr kumimoji="0" lang="es-AR" sz="1800" b="1" i="0" u="none" strike="noStrike" kern="1200" cap="none" spc="0" normalizeH="0" baseline="0" noProof="0" dirty="0">
              <a:ln>
                <a:noFill/>
              </a:ln>
              <a:solidFill>
                <a:srgbClr val="800080"/>
              </a:solidFill>
              <a:effectLst>
                <a:outerShdw blurRad="50800" dist="38100" dir="8100000" algn="tr" rotWithShape="0">
                  <a:prstClr val="black">
                    <a:alpha val="40000"/>
                  </a:prstClr>
                </a:outerShdw>
              </a:effectLst>
              <a:uLnTx/>
              <a:uFillTx/>
              <a:latin typeface="Calibri"/>
              <a:ea typeface="+mn-ea"/>
              <a:cs typeface="Calibri" pitchFamily="34" charset="0"/>
            </a:endParaRPr>
          </a:p>
        </p:txBody>
      </p:sp>
      <p:pic>
        <p:nvPicPr>
          <p:cNvPr id="6" name="Imagen 5"/>
          <p:cNvPicPr>
            <a:picLocks noChangeAspect="1"/>
          </p:cNvPicPr>
          <p:nvPr/>
        </p:nvPicPr>
        <p:blipFill>
          <a:blip r:embed="rId3"/>
          <a:stretch>
            <a:fillRect/>
          </a:stretch>
        </p:blipFill>
        <p:spPr>
          <a:xfrm>
            <a:off x="0" y="20192"/>
            <a:ext cx="2588409" cy="6658460"/>
          </a:xfrm>
          <a:prstGeom prst="rect">
            <a:avLst/>
          </a:prstGeom>
          <a:effectLst>
            <a:softEdge rad="215900"/>
          </a:effectLst>
        </p:spPr>
      </p:pic>
      <p:pic>
        <p:nvPicPr>
          <p:cNvPr id="15" name="Imagen 14"/>
          <p:cNvPicPr>
            <a:picLocks noChangeAspect="1"/>
          </p:cNvPicPr>
          <p:nvPr/>
        </p:nvPicPr>
        <p:blipFill>
          <a:blip r:embed="rId4" cstate="print"/>
          <a:stretch>
            <a:fillRect/>
          </a:stretch>
        </p:blipFill>
        <p:spPr>
          <a:xfrm>
            <a:off x="10507504" y="735816"/>
            <a:ext cx="1200504" cy="800336"/>
          </a:xfrm>
          <a:prstGeom prst="rect">
            <a:avLst/>
          </a:prstGeom>
          <a:effectLst>
            <a:softEdge rad="63500"/>
          </a:effectLst>
        </p:spPr>
      </p:pic>
    </p:spTree>
    <p:extLst>
      <p:ext uri="{BB962C8B-B14F-4D97-AF65-F5344CB8AC3E}">
        <p14:creationId xmlns:p14="http://schemas.microsoft.com/office/powerpoint/2010/main" val="283681607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2 Rectángulo"/>
          <p:cNvSpPr/>
          <p:nvPr/>
        </p:nvSpPr>
        <p:spPr>
          <a:xfrm>
            <a:off x="-1956" y="55491"/>
            <a:ext cx="12192000" cy="646331"/>
          </a:xfrm>
          <a:prstGeom prst="rect">
            <a:avLst/>
          </a:prstGeom>
        </p:spPr>
        <p:txBody>
          <a:bodyPr wrap="square">
            <a:spAutoFit/>
          </a:bodyPr>
          <a:lstStyle/>
          <a:p>
            <a:pPr algn="ctr"/>
            <a:r>
              <a:rPr lang="es-AR" sz="3600" b="1" dirty="0" smtClean="0">
                <a:solidFill>
                  <a:srgbClr val="800080"/>
                </a:solidFill>
                <a:effectLst>
                  <a:outerShdw blurRad="38100" dist="38100" dir="2700000" algn="tl">
                    <a:srgbClr val="000000">
                      <a:alpha val="43137"/>
                    </a:srgbClr>
                  </a:outerShdw>
                </a:effectLst>
              </a:rPr>
              <a:t>Dilema del agotamiento de los Recursos</a:t>
            </a:r>
            <a:endParaRPr lang="es-AR" sz="3600" b="1" dirty="0">
              <a:solidFill>
                <a:srgbClr val="800080"/>
              </a:solidFill>
              <a:effectLst>
                <a:outerShdw blurRad="38100" dist="38100" dir="2700000" algn="tl">
                  <a:srgbClr val="000000">
                    <a:alpha val="43137"/>
                  </a:srgbClr>
                </a:outerShdw>
              </a:effectLst>
            </a:endParaRPr>
          </a:p>
        </p:txBody>
      </p:sp>
      <p:sp>
        <p:nvSpPr>
          <p:cNvPr id="5" name="Rectángulo 4"/>
          <p:cNvSpPr/>
          <p:nvPr/>
        </p:nvSpPr>
        <p:spPr>
          <a:xfrm>
            <a:off x="333830" y="701822"/>
            <a:ext cx="11520428" cy="59508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3200" b="1" dirty="0" smtClean="0">
                <a:solidFill>
                  <a:srgbClr val="70AD47">
                    <a:lumMod val="75000"/>
                  </a:srgbClr>
                </a:solidFill>
                <a:effectLst>
                  <a:outerShdw blurRad="38100" dist="38100" dir="2700000" algn="tl">
                    <a:srgbClr val="000000">
                      <a:alpha val="43137"/>
                    </a:srgbClr>
                  </a:outerShdw>
                </a:effectLst>
              </a:rPr>
              <a:t>Diagnostico actual y futuro </a:t>
            </a:r>
            <a:endParaRPr lang="es-AR" sz="3200" b="1" dirty="0">
              <a:solidFill>
                <a:srgbClr val="70AD47">
                  <a:lumMod val="75000"/>
                </a:srgbClr>
              </a:solidFill>
              <a:effectLst>
                <a:outerShdw blurRad="38100" dist="38100" dir="2700000" algn="tl">
                  <a:srgbClr val="000000">
                    <a:alpha val="43137"/>
                  </a:srgbClr>
                </a:outerShdw>
              </a:effectLst>
            </a:endParaRPr>
          </a:p>
        </p:txBody>
      </p:sp>
      <p:pic>
        <p:nvPicPr>
          <p:cNvPr id="8" name="Imagen 7"/>
          <p:cNvPicPr>
            <a:picLocks noChangeAspect="1"/>
          </p:cNvPicPr>
          <p:nvPr/>
        </p:nvPicPr>
        <p:blipFill>
          <a:blip r:embed="rId2"/>
          <a:stretch>
            <a:fillRect/>
          </a:stretch>
        </p:blipFill>
        <p:spPr>
          <a:xfrm>
            <a:off x="333830" y="1381572"/>
            <a:ext cx="3336340" cy="5476428"/>
          </a:xfrm>
          <a:prstGeom prst="rect">
            <a:avLst/>
          </a:prstGeom>
        </p:spPr>
      </p:pic>
      <p:sp>
        <p:nvSpPr>
          <p:cNvPr id="7" name="Rectángulo 6"/>
          <p:cNvSpPr/>
          <p:nvPr/>
        </p:nvSpPr>
        <p:spPr>
          <a:xfrm>
            <a:off x="10091531" y="6309320"/>
            <a:ext cx="1762727" cy="369332"/>
          </a:xfrm>
          <a:prstGeom prst="rect">
            <a:avLst/>
          </a:prstGeom>
        </p:spPr>
        <p:txBody>
          <a:bodyPr wrap="none">
            <a:spAutoFit/>
          </a:bodyPr>
          <a:lstStyle/>
          <a:p>
            <a:pPr marL="329184" indent="-329184" algn="ctr">
              <a:buClr>
                <a:srgbClr val="5B9BD5"/>
              </a:buClr>
              <a:buSzPct val="70000"/>
            </a:pPr>
            <a:r>
              <a:rPr lang="es-AR" b="1" dirty="0" smtClean="0">
                <a:solidFill>
                  <a:srgbClr val="800080"/>
                </a:solidFill>
                <a:effectLst>
                  <a:outerShdw blurRad="50800" dist="38100" dir="8100000" algn="tr" rotWithShape="0">
                    <a:prstClr val="black">
                      <a:alpha val="40000"/>
                    </a:prstClr>
                  </a:outerShdw>
                </a:effectLst>
                <a:cs typeface="Calibri" pitchFamily="34" charset="0"/>
              </a:rPr>
              <a:t>Dr. Rios Facundo</a:t>
            </a:r>
            <a:endParaRPr lang="es-AR" b="1" dirty="0">
              <a:solidFill>
                <a:srgbClr val="800080"/>
              </a:solidFill>
              <a:effectLst>
                <a:outerShdw blurRad="50800" dist="38100" dir="8100000" algn="tr" rotWithShape="0">
                  <a:prstClr val="black">
                    <a:alpha val="40000"/>
                  </a:prstClr>
                </a:outerShdw>
              </a:effectLst>
              <a:cs typeface="Calibri" pitchFamily="34" charset="0"/>
            </a:endParaRPr>
          </a:p>
        </p:txBody>
      </p:sp>
      <p:pic>
        <p:nvPicPr>
          <p:cNvPr id="3074" name="Picture 2" descr="Este 29 de julio, la Humanidad agotó todos los recursos naturales  disponibles para 2019 | Perf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0170" y="1381572"/>
            <a:ext cx="4320293" cy="5476428"/>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4"/>
          <a:stretch>
            <a:fillRect/>
          </a:stretch>
        </p:blipFill>
        <p:spPr>
          <a:xfrm>
            <a:off x="7924426" y="1555038"/>
            <a:ext cx="3875878" cy="3497342"/>
          </a:xfrm>
          <a:prstGeom prst="rect">
            <a:avLst/>
          </a:prstGeom>
        </p:spPr>
      </p:pic>
      <p:sp>
        <p:nvSpPr>
          <p:cNvPr id="2" name="Rectángulo 1"/>
          <p:cNvSpPr/>
          <p:nvPr/>
        </p:nvSpPr>
        <p:spPr>
          <a:xfrm>
            <a:off x="7636370" y="5052380"/>
            <a:ext cx="4481017" cy="1077218"/>
          </a:xfrm>
          <a:prstGeom prst="rect">
            <a:avLst/>
          </a:prstGeom>
        </p:spPr>
        <p:txBody>
          <a:bodyPr wrap="square">
            <a:spAutoFit/>
          </a:bodyPr>
          <a:lstStyle/>
          <a:p>
            <a:pPr algn="ctr"/>
            <a:r>
              <a:rPr lang="es-ES" sz="1600" dirty="0">
                <a:solidFill>
                  <a:srgbClr val="800080"/>
                </a:solidFill>
                <a:latin typeface="Calibri" panose="020F0502020204030204"/>
              </a:rPr>
              <a:t>E</a:t>
            </a:r>
            <a:r>
              <a:rPr lang="es-ES" sz="1600" dirty="0" smtClean="0">
                <a:solidFill>
                  <a:srgbClr val="800080"/>
                </a:solidFill>
                <a:latin typeface="Calibri" panose="020F0502020204030204"/>
              </a:rPr>
              <a:t>l </a:t>
            </a:r>
            <a:r>
              <a:rPr lang="es-ES" sz="1600" dirty="0">
                <a:solidFill>
                  <a:srgbClr val="800080"/>
                </a:solidFill>
                <a:latin typeface="Calibri" panose="020F0502020204030204"/>
              </a:rPr>
              <a:t>sistema está sujeto a altas e inesperadas volatilidades de precios de recursos naturales y, en consecuencia, de los productos </a:t>
            </a:r>
            <a:r>
              <a:rPr lang="es-ES" sz="1600" dirty="0" smtClean="0">
                <a:solidFill>
                  <a:srgbClr val="800080"/>
                </a:solidFill>
                <a:latin typeface="Calibri" panose="020F0502020204030204"/>
              </a:rPr>
              <a:t/>
            </a:r>
            <a:br>
              <a:rPr lang="es-ES" sz="1600" dirty="0" smtClean="0">
                <a:solidFill>
                  <a:srgbClr val="800080"/>
                </a:solidFill>
                <a:latin typeface="Calibri" panose="020F0502020204030204"/>
              </a:rPr>
            </a:br>
            <a:r>
              <a:rPr lang="es-ES" sz="1600" dirty="0" smtClean="0">
                <a:solidFill>
                  <a:srgbClr val="800080"/>
                </a:solidFill>
                <a:latin typeface="Calibri" panose="020F0502020204030204"/>
              </a:rPr>
              <a:t>(</a:t>
            </a:r>
            <a:r>
              <a:rPr lang="es-ES" sz="1600" dirty="0">
                <a:solidFill>
                  <a:srgbClr val="800080"/>
                </a:solidFill>
                <a:latin typeface="Calibri" panose="020F0502020204030204"/>
              </a:rPr>
              <a:t>Fundación Ellen MacArthur, 2013)</a:t>
            </a:r>
            <a:endParaRPr lang="en-US" sz="1600" dirty="0">
              <a:solidFill>
                <a:srgbClr val="800080"/>
              </a:solidFill>
              <a:latin typeface="Calibri" panose="020F0502020204030204"/>
            </a:endParaRPr>
          </a:p>
        </p:txBody>
      </p:sp>
      <p:pic>
        <p:nvPicPr>
          <p:cNvPr id="10" name="Imagen 9"/>
          <p:cNvPicPr>
            <a:picLocks noChangeAspect="1"/>
          </p:cNvPicPr>
          <p:nvPr/>
        </p:nvPicPr>
        <p:blipFill>
          <a:blip r:embed="rId4"/>
          <a:stretch>
            <a:fillRect/>
          </a:stretch>
        </p:blipFill>
        <p:spPr>
          <a:xfrm>
            <a:off x="7938939" y="1555038"/>
            <a:ext cx="3875878" cy="3497342"/>
          </a:xfrm>
          <a:prstGeom prst="rect">
            <a:avLst/>
          </a:prstGeom>
        </p:spPr>
      </p:pic>
    </p:spTree>
    <p:extLst>
      <p:ext uri="{BB962C8B-B14F-4D97-AF65-F5344CB8AC3E}">
        <p14:creationId xmlns:p14="http://schemas.microsoft.com/office/powerpoint/2010/main" val="19265367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911424" y="3573017"/>
            <a:ext cx="2246650" cy="3508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80" b="0" i="1" u="none" strike="noStrike" kern="1200" cap="none" spc="0" normalizeH="0" baseline="0" noProof="0" dirty="0">
                <a:ln>
                  <a:noFill/>
                </a:ln>
                <a:solidFill>
                  <a:srgbClr val="5B9BD5">
                    <a:lumMod val="50000"/>
                  </a:srgbClr>
                </a:solidFill>
                <a:effectLst/>
                <a:uLnTx/>
                <a:uFillTx/>
                <a:latin typeface="Calibri"/>
                <a:ea typeface="+mn-ea"/>
                <a:cs typeface="+mn-cs"/>
              </a:rPr>
              <a:t>.</a:t>
            </a:r>
          </a:p>
        </p:txBody>
      </p:sp>
      <p:sp>
        <p:nvSpPr>
          <p:cNvPr id="5" name="4 Rectángulo"/>
          <p:cNvSpPr/>
          <p:nvPr/>
        </p:nvSpPr>
        <p:spPr>
          <a:xfrm>
            <a:off x="10243661" y="5661248"/>
            <a:ext cx="86409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16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12 Rectángulo"/>
          <p:cNvSpPr/>
          <p:nvPr/>
        </p:nvSpPr>
        <p:spPr>
          <a:xfrm>
            <a:off x="2274600" y="130629"/>
            <a:ext cx="8401109" cy="1508105"/>
          </a:xfrm>
          <a:prstGeom prst="rect">
            <a:avLst/>
          </a:prstGeom>
        </p:spPr>
        <p:txBody>
          <a:bodyPr wrap="square">
            <a:spAutoFit/>
          </a:bodyPr>
          <a:lstStyle/>
          <a:p>
            <a:pPr marL="329184" marR="0" lvl="0" indent="-329184" algn="ctr" defTabSz="914400" rtl="0" eaLnBrk="1" fontAlgn="auto" latinLnBrk="0" hangingPunct="1">
              <a:lnSpc>
                <a:spcPct val="100000"/>
              </a:lnSpc>
              <a:spcBef>
                <a:spcPts val="0"/>
              </a:spcBef>
              <a:spcAft>
                <a:spcPts val="0"/>
              </a:spcAft>
              <a:buClr>
                <a:srgbClr val="5B9BD5"/>
              </a:buClr>
              <a:buSzPct val="70000"/>
              <a:buFontTx/>
              <a:buNone/>
              <a:tabLst/>
              <a:defRPr/>
            </a:pPr>
            <a:r>
              <a:rPr kumimoji="0" lang="es-AR" sz="2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itchFamily="34" charset="0"/>
                <a:ea typeface="+mn-ea"/>
                <a:cs typeface="+mn-cs"/>
              </a:rPr>
              <a:t>Directiva relativa a la reducción del impacto </a:t>
            </a:r>
            <a:br>
              <a:rPr kumimoji="0" lang="es-AR" sz="2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itchFamily="34" charset="0"/>
                <a:ea typeface="+mn-ea"/>
                <a:cs typeface="+mn-cs"/>
              </a:rPr>
            </a:br>
            <a:r>
              <a:rPr kumimoji="0" lang="es-AR" sz="2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itchFamily="34" charset="0"/>
                <a:ea typeface="+mn-ea"/>
                <a:cs typeface="+mn-cs"/>
              </a:rPr>
              <a:t>de determinados productos de plástico </a:t>
            </a:r>
            <a:br>
              <a:rPr kumimoji="0" lang="es-AR" sz="2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itchFamily="34" charset="0"/>
                <a:ea typeface="+mn-ea"/>
                <a:cs typeface="+mn-cs"/>
              </a:rPr>
            </a:br>
            <a:r>
              <a:rPr kumimoji="0" lang="es-AR" sz="2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itchFamily="34" charset="0"/>
                <a:ea typeface="+mn-ea"/>
                <a:cs typeface="+mn-cs"/>
              </a:rPr>
              <a:t>en el ambiente</a:t>
            </a:r>
            <a:r>
              <a:rPr kumimoji="0" lang="es-AR" sz="2800" b="1" i="0" u="none" strike="noStrike" kern="1200" cap="none" spc="0" normalizeH="0" baseline="0" noProof="0" dirty="0" smtClean="0">
                <a:ln>
                  <a:noFill/>
                </a:ln>
                <a:solidFill>
                  <a:srgbClr val="800080"/>
                </a:solidFill>
                <a:effectLst>
                  <a:outerShdw blurRad="38100" dist="38100" dir="2700000" algn="tl">
                    <a:srgbClr val="000000">
                      <a:alpha val="43137"/>
                    </a:srgbClr>
                  </a:outerShdw>
                </a:effectLst>
                <a:uLnTx/>
                <a:uFillTx/>
                <a:latin typeface="Calibri"/>
                <a:ea typeface="+mn-ea"/>
                <a:cs typeface="Calibri" pitchFamily="34" charset="0"/>
              </a:rPr>
              <a:t/>
            </a:r>
            <a:br>
              <a:rPr kumimoji="0" lang="es-AR" sz="2800" b="1" i="0" u="none" strike="noStrike" kern="1200" cap="none" spc="0" normalizeH="0" baseline="0" noProof="0" dirty="0" smtClean="0">
                <a:ln>
                  <a:noFill/>
                </a:ln>
                <a:solidFill>
                  <a:srgbClr val="800080"/>
                </a:solidFill>
                <a:effectLst>
                  <a:outerShdw blurRad="38100" dist="38100" dir="2700000" algn="tl">
                    <a:srgbClr val="000000">
                      <a:alpha val="43137"/>
                    </a:srgbClr>
                  </a:outerShdw>
                </a:effectLst>
                <a:uLnTx/>
                <a:uFillTx/>
                <a:latin typeface="Calibri"/>
                <a:ea typeface="+mn-ea"/>
                <a:cs typeface="Calibri" pitchFamily="34" charset="0"/>
              </a:rPr>
            </a:br>
            <a:r>
              <a:rPr kumimoji="0" lang="es-AR" sz="2000" b="1" i="0" u="none" strike="noStrike" kern="1200" cap="none" spc="0" normalizeH="0" baseline="0" noProof="0" dirty="0" smtClean="0">
                <a:ln>
                  <a:noFill/>
                </a:ln>
                <a:solidFill>
                  <a:srgbClr val="A5A5A5">
                    <a:lumMod val="50000"/>
                  </a:srgbClr>
                </a:solidFill>
                <a:effectLst/>
                <a:uLnTx/>
                <a:uFillTx/>
                <a:latin typeface="Calibri"/>
                <a:ea typeface="+mn-ea"/>
                <a:cs typeface="Calibri" pitchFamily="34" charset="0"/>
              </a:rPr>
              <a:t>Parlamento Europeo, 2019</a:t>
            </a:r>
            <a:endParaRPr kumimoji="0" lang="es-AR" sz="2000" b="1" i="0" u="none" strike="noStrike" kern="1200" cap="none" spc="0" normalizeH="0" baseline="0" noProof="0" dirty="0">
              <a:ln>
                <a:noFill/>
              </a:ln>
              <a:solidFill>
                <a:srgbClr val="A5A5A5">
                  <a:lumMod val="50000"/>
                </a:srgbClr>
              </a:solidFill>
              <a:effectLst/>
              <a:uLnTx/>
              <a:uFillTx/>
              <a:latin typeface="Calibri"/>
              <a:ea typeface="+mn-ea"/>
              <a:cs typeface="Calibri" pitchFamily="34" charset="0"/>
            </a:endParaRPr>
          </a:p>
        </p:txBody>
      </p:sp>
      <p:graphicFrame>
        <p:nvGraphicFramePr>
          <p:cNvPr id="14" name="13 Tabla"/>
          <p:cNvGraphicFramePr>
            <a:graphicFrameLocks noGrp="1"/>
          </p:cNvGraphicFramePr>
          <p:nvPr>
            <p:extLst/>
          </p:nvPr>
        </p:nvGraphicFramePr>
        <p:xfrm>
          <a:off x="2588409" y="1943675"/>
          <a:ext cx="9472962" cy="4550311"/>
        </p:xfrm>
        <a:graphic>
          <a:graphicData uri="http://schemas.openxmlformats.org/drawingml/2006/table">
            <a:tbl>
              <a:tblPr firstRow="1" bandRow="1">
                <a:tableStyleId>{C083E6E3-FA7D-4D7B-A595-EF9225AFEA82}</a:tableStyleId>
              </a:tblPr>
              <a:tblGrid>
                <a:gridCol w="9472962">
                  <a:extLst>
                    <a:ext uri="{9D8B030D-6E8A-4147-A177-3AD203B41FA5}">
                      <a16:colId xmlns:a16="http://schemas.microsoft.com/office/drawing/2014/main" val="20000"/>
                    </a:ext>
                  </a:extLst>
                </a:gridCol>
              </a:tblGrid>
              <a:tr h="45503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s-AR" sz="2000" b="1" kern="1200" noProof="0" dirty="0" smtClean="0">
                          <a:solidFill>
                            <a:srgbClr val="800080"/>
                          </a:solidFill>
                          <a:effectLst>
                            <a:outerShdw blurRad="38100" dist="38100" dir="2700000" algn="tl">
                              <a:srgbClr val="000000">
                                <a:alpha val="43137"/>
                              </a:srgbClr>
                            </a:outerShdw>
                          </a:effectLst>
                          <a:latin typeface="Calibri" pitchFamily="34" charset="0"/>
                          <a:ea typeface="+mn-ea"/>
                          <a:cs typeface="+mn-cs"/>
                        </a:rPr>
                        <a:t>Principio Contaminador Pagador – Responsabilidad extendida</a:t>
                      </a:r>
                      <a:r>
                        <a:rPr kumimoji="0" lang="es-AR" sz="2400" b="1" i="0" u="none" strike="noStrike" kern="1200" cap="none" spc="0" normalizeH="0" baseline="0" noProof="0" dirty="0" smtClean="0">
                          <a:ln>
                            <a:noFill/>
                          </a:ln>
                          <a:solidFill>
                            <a:srgbClr val="A5A5A5">
                              <a:lumMod val="50000"/>
                            </a:srgbClr>
                          </a:solidFill>
                          <a:effectLst/>
                          <a:uLnTx/>
                          <a:uFillTx/>
                          <a:latin typeface="Calibri" pitchFamily="34" charset="0"/>
                          <a:ea typeface="+mn-ea"/>
                          <a:cs typeface="+mn-cs"/>
                        </a:rPr>
                        <a:t/>
                      </a:r>
                      <a:br>
                        <a:rPr kumimoji="0" lang="es-AR" sz="2400" b="1" i="0" u="none" strike="noStrike" kern="1200" cap="none" spc="0" normalizeH="0" baseline="0" noProof="0" dirty="0" smtClean="0">
                          <a:ln>
                            <a:noFill/>
                          </a:ln>
                          <a:solidFill>
                            <a:srgbClr val="A5A5A5">
                              <a:lumMod val="50000"/>
                            </a:srgbClr>
                          </a:solidFill>
                          <a:effectLst/>
                          <a:uLnTx/>
                          <a:uFillTx/>
                          <a:latin typeface="Calibri" pitchFamily="34" charset="0"/>
                          <a:ea typeface="+mn-ea"/>
                          <a:cs typeface="+mn-cs"/>
                        </a:rPr>
                      </a:br>
                      <a:endParaRPr kumimoji="0" lang="es-AR" sz="2200" b="1" kern="1200" dirty="0" smtClean="0">
                        <a:solidFill>
                          <a:srgbClr val="800080"/>
                        </a:solidFill>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kern="1200" dirty="0" smtClean="0">
                          <a:solidFill>
                            <a:srgbClr val="800080"/>
                          </a:solidFill>
                          <a:effectLst>
                            <a:outerShdw blurRad="38100" dist="38100" dir="2700000" algn="tl">
                              <a:srgbClr val="000000">
                                <a:alpha val="43137"/>
                              </a:srgbClr>
                            </a:outerShdw>
                          </a:effectLst>
                          <a:latin typeface="Calibri" pitchFamily="34" charset="0"/>
                          <a:ea typeface="+mn-ea"/>
                          <a:cs typeface="+mn-cs"/>
                        </a:rPr>
                        <a:t>1 . </a:t>
                      </a:r>
                      <a:r>
                        <a:rPr kumimoji="0" lang="es-AR" sz="1600" b="1" i="0" u="none" strike="noStrike" kern="1200" cap="none" spc="0" normalizeH="0" baseline="0" noProof="0" dirty="0" smtClean="0">
                          <a:ln>
                            <a:noFill/>
                          </a:ln>
                          <a:solidFill>
                            <a:srgbClr val="A5A5A5">
                              <a:lumMod val="50000"/>
                            </a:srgbClr>
                          </a:solidFill>
                          <a:effectLst/>
                          <a:uLnTx/>
                          <a:uFillTx/>
                          <a:latin typeface="Calibri" pitchFamily="34" charset="0"/>
                          <a:ea typeface="+mn-ea"/>
                          <a:cs typeface="+mn-cs"/>
                        </a:rPr>
                        <a:t>“</a:t>
                      </a:r>
                      <a:r>
                        <a:rPr kumimoji="0" lang="es-AR" sz="1600" b="1" i="1" u="none" strike="noStrike" kern="1200" cap="none" spc="0" normalizeH="0" baseline="0" noProof="0" dirty="0" smtClean="0">
                          <a:ln>
                            <a:noFill/>
                          </a:ln>
                          <a:solidFill>
                            <a:srgbClr val="A5A5A5">
                              <a:lumMod val="50000"/>
                            </a:srgbClr>
                          </a:solidFill>
                          <a:effectLst/>
                          <a:uLnTx/>
                          <a:uFillTx/>
                          <a:latin typeface="Calibri" pitchFamily="34" charset="0"/>
                          <a:ea typeface="+mn-ea"/>
                          <a:cs typeface="+mn-cs"/>
                        </a:rPr>
                        <a:t>Por lo que se refiere a los productos de plástico de un solo uso para los que no se disponga todavía de alternativas adecuadas y más sostenibles, los Estados miembros, de conformidad con el </a:t>
                      </a:r>
                      <a:r>
                        <a:rPr kumimoji="0" lang="es-AR" sz="1600" b="1" i="1" u="sng" strike="noStrike" kern="1200" cap="none" spc="0" normalizeH="0" baseline="0" noProof="0" dirty="0" smtClean="0">
                          <a:ln>
                            <a:noFill/>
                          </a:ln>
                          <a:solidFill>
                            <a:srgbClr val="800080"/>
                          </a:solidFill>
                          <a:effectLst/>
                          <a:uLnTx/>
                          <a:uFillTx/>
                          <a:latin typeface="Calibri" pitchFamily="34" charset="0"/>
                          <a:ea typeface="+mn-ea"/>
                          <a:cs typeface="+mn-cs"/>
                        </a:rPr>
                        <a:t>principio de que quien contamina paga</a:t>
                      </a:r>
                      <a:r>
                        <a:rPr kumimoji="0" lang="es-AR" sz="1600" b="1" i="1" u="none" strike="noStrike" kern="1200" cap="none" spc="0" normalizeH="0" baseline="0" noProof="0" dirty="0" smtClean="0">
                          <a:ln>
                            <a:noFill/>
                          </a:ln>
                          <a:solidFill>
                            <a:srgbClr val="A5A5A5">
                              <a:lumMod val="50000"/>
                            </a:srgbClr>
                          </a:solidFill>
                          <a:effectLst/>
                          <a:uLnTx/>
                          <a:uFillTx/>
                          <a:latin typeface="Calibri" pitchFamily="34" charset="0"/>
                          <a:ea typeface="+mn-ea"/>
                          <a:cs typeface="+mn-cs"/>
                        </a:rPr>
                        <a:t>” deben introducir también regímenes de responsabilidad ampliada del productor para sufragar los gastos necesarios de la gestión de los residuos y de la limpieza de los vertidos de basura dispersa, así como los costes de las medidas de concienciación para prevenir y reducir esos vertidos. Esos costes no deben ser superiores a los costes necesarios para la prestación de dichos servicios de manera económicamente eficiente y deben ser determinados de forma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1" i="1" u="none" strike="noStrike" kern="1200" cap="none" spc="0" normalizeH="0" baseline="0" noProof="0" dirty="0" smtClean="0">
                          <a:ln>
                            <a:noFill/>
                          </a:ln>
                          <a:solidFill>
                            <a:srgbClr val="A5A5A5">
                              <a:lumMod val="50000"/>
                            </a:srgbClr>
                          </a:solidFill>
                          <a:effectLst/>
                          <a:uLnTx/>
                          <a:uFillTx/>
                          <a:latin typeface="Calibri" pitchFamily="34" charset="0"/>
                          <a:ea typeface="+mn-ea"/>
                          <a:cs typeface="+mn-cs"/>
                        </a:rPr>
                        <a:t>transparente entre los interesados.</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s-AR" sz="2000" b="1" kern="1200" dirty="0" smtClean="0">
                          <a:solidFill>
                            <a:srgbClr val="800080"/>
                          </a:solidFill>
                          <a:effectLst>
                            <a:outerShdw blurRad="38100" dist="38100" dir="2700000" algn="tl">
                              <a:srgbClr val="000000">
                                <a:alpha val="43137"/>
                              </a:srgbClr>
                            </a:outerShdw>
                          </a:effectLst>
                          <a:latin typeface="Calibri" pitchFamily="34" charset="0"/>
                          <a:ea typeface="+mn-ea"/>
                          <a:cs typeface="+mn-cs"/>
                        </a:rPr>
                        <a:t/>
                      </a:r>
                      <a:br>
                        <a:rPr kumimoji="0" lang="es-AR" sz="2000" b="1" kern="1200" dirty="0" smtClean="0">
                          <a:solidFill>
                            <a:srgbClr val="800080"/>
                          </a:solidFill>
                          <a:effectLst>
                            <a:outerShdw blurRad="38100" dist="38100" dir="2700000" algn="tl">
                              <a:srgbClr val="000000">
                                <a:alpha val="43137"/>
                              </a:srgbClr>
                            </a:outerShdw>
                          </a:effectLst>
                          <a:latin typeface="Calibri" pitchFamily="34" charset="0"/>
                          <a:ea typeface="+mn-ea"/>
                          <a:cs typeface="+mn-cs"/>
                        </a:rPr>
                      </a:br>
                      <a:r>
                        <a:rPr kumimoji="0" lang="es-AR" sz="2000" b="1" kern="1200" dirty="0" smtClean="0">
                          <a:solidFill>
                            <a:srgbClr val="800080"/>
                          </a:solidFill>
                          <a:effectLst>
                            <a:outerShdw blurRad="38100" dist="38100" dir="2700000" algn="tl">
                              <a:srgbClr val="000000">
                                <a:alpha val="43137"/>
                              </a:srgbClr>
                            </a:outerShdw>
                          </a:effectLst>
                          <a:latin typeface="Calibri" pitchFamily="34" charset="0"/>
                          <a:ea typeface="+mn-ea"/>
                          <a:cs typeface="+mn-cs"/>
                        </a:rPr>
                        <a:t>2.</a:t>
                      </a:r>
                      <a:r>
                        <a:rPr kumimoji="0" lang="es-AR" sz="1600" b="1" i="1" kern="1200" dirty="0" smtClean="0">
                          <a:solidFill>
                            <a:schemeClr val="accent3">
                              <a:lumMod val="50000"/>
                            </a:schemeClr>
                          </a:solidFill>
                          <a:latin typeface="Calibri" pitchFamily="34" charset="0"/>
                          <a:ea typeface="+mn-ea"/>
                          <a:cs typeface="+mn-cs"/>
                        </a:rPr>
                        <a:t> “Como los componentes de plástico de los artes de pesca tienen un alto potencial de reciclado, los Estados miembros, de conformidad con el principio de que </a:t>
                      </a:r>
                      <a:r>
                        <a:rPr kumimoji="0" lang="es-AR" sz="1600" b="1" i="1" u="sng" kern="1200" dirty="0" smtClean="0">
                          <a:solidFill>
                            <a:srgbClr val="800080"/>
                          </a:solidFill>
                          <a:latin typeface="Calibri" pitchFamily="34" charset="0"/>
                          <a:ea typeface="+mn-ea"/>
                          <a:cs typeface="+mn-cs"/>
                        </a:rPr>
                        <a:t>quien contamina paga</a:t>
                      </a:r>
                      <a:r>
                        <a:rPr kumimoji="0" lang="es-AR" sz="1600" b="1" i="1" kern="1200" dirty="0" smtClean="0">
                          <a:solidFill>
                            <a:schemeClr val="accent3">
                              <a:lumMod val="50000"/>
                            </a:schemeClr>
                          </a:solidFill>
                          <a:latin typeface="Calibri" pitchFamily="34" charset="0"/>
                          <a:ea typeface="+mn-ea"/>
                          <a:cs typeface="+mn-cs"/>
                        </a:rPr>
                        <a:t>, deben introducir la </a:t>
                      </a:r>
                      <a:r>
                        <a:rPr kumimoji="0" lang="es-AR" sz="1600" b="1" i="1" u="sng" kern="1200" dirty="0" smtClean="0">
                          <a:solidFill>
                            <a:srgbClr val="800080"/>
                          </a:solidFill>
                          <a:latin typeface="Calibri" pitchFamily="34" charset="0"/>
                          <a:ea typeface="+mn-ea"/>
                          <a:cs typeface="+mn-cs"/>
                        </a:rPr>
                        <a:t>responsabilidad ampliada </a:t>
                      </a:r>
                      <a:r>
                        <a:rPr kumimoji="0" lang="es-AR" sz="1600" b="1" i="1" kern="1200" dirty="0" smtClean="0">
                          <a:solidFill>
                            <a:schemeClr val="accent3">
                              <a:lumMod val="50000"/>
                            </a:schemeClr>
                          </a:solidFill>
                          <a:latin typeface="Calibri" pitchFamily="34" charset="0"/>
                          <a:ea typeface="+mn-ea"/>
                          <a:cs typeface="+mn-cs"/>
                        </a:rPr>
                        <a:t>del productor por los artes de pesca y los componentes de los artes de pesca que contienen plástico a fin de proceder a la recogida separada de los residuos de artes de pesca y financiar su buena gestión medioambiental, en particular su reciclado.</a:t>
                      </a:r>
                      <a:r>
                        <a:rPr kumimoji="0" lang="es-AR" sz="2000" b="1" i="0" kern="1200" dirty="0" smtClean="0">
                          <a:solidFill>
                            <a:schemeClr val="accent3">
                              <a:lumMod val="50000"/>
                            </a:schemeClr>
                          </a:solidFill>
                          <a:latin typeface="Calibri" pitchFamily="34" charset="0"/>
                          <a:ea typeface="+mn-ea"/>
                          <a:cs typeface="+mn-cs"/>
                        </a:rPr>
                        <a:t>”</a:t>
                      </a:r>
                      <a:endParaRPr kumimoji="0" lang="es-AR" sz="1600" b="1" i="1" kern="1200" dirty="0" smtClean="0">
                        <a:solidFill>
                          <a:schemeClr val="accent3">
                            <a:lumMod val="50000"/>
                          </a:schemeClr>
                        </a:solidFill>
                        <a:latin typeface="Calibri" pitchFamily="34" charset="0"/>
                        <a:ea typeface="+mn-ea"/>
                        <a:cs typeface="+mn-cs"/>
                      </a:endParaRPr>
                    </a:p>
                  </a:txBody>
                  <a:tcPr marL="109728" marR="109728" marT="54864" marB="54864"/>
                </a:tc>
                <a:extLst>
                  <a:ext uri="{0D108BD9-81ED-4DB2-BD59-A6C34878D82A}">
                    <a16:rowId xmlns:a16="http://schemas.microsoft.com/office/drawing/2014/main" val="10000"/>
                  </a:ext>
                </a:extLst>
              </a:tr>
            </a:tbl>
          </a:graphicData>
        </a:graphic>
      </p:graphicFrame>
      <p:sp>
        <p:nvSpPr>
          <p:cNvPr id="2" name="Rectángulo 1"/>
          <p:cNvSpPr/>
          <p:nvPr/>
        </p:nvSpPr>
        <p:spPr>
          <a:xfrm>
            <a:off x="9974047" y="6493986"/>
            <a:ext cx="1762727" cy="369332"/>
          </a:xfrm>
          <a:prstGeom prst="rect">
            <a:avLst/>
          </a:prstGeom>
        </p:spPr>
        <p:txBody>
          <a:bodyPr wrap="none">
            <a:spAutoFit/>
          </a:bodyPr>
          <a:lstStyle/>
          <a:p>
            <a:pPr marL="329184" marR="0" lvl="0" indent="-329184" algn="ctr" defTabSz="914400" rtl="0" eaLnBrk="1" fontAlgn="auto" latinLnBrk="0" hangingPunct="1">
              <a:lnSpc>
                <a:spcPct val="100000"/>
              </a:lnSpc>
              <a:spcBef>
                <a:spcPts val="0"/>
              </a:spcBef>
              <a:spcAft>
                <a:spcPts val="0"/>
              </a:spcAft>
              <a:buClr>
                <a:srgbClr val="5B9BD5"/>
              </a:buClr>
              <a:buSzPct val="70000"/>
              <a:buFontTx/>
              <a:buNone/>
              <a:tabLst/>
              <a:defRPr/>
            </a:pPr>
            <a:r>
              <a:rPr kumimoji="0" lang="es-AR" sz="1800" b="1" i="0" u="none" strike="noStrike" kern="1200" cap="none" spc="0" normalizeH="0" baseline="0" noProof="0" dirty="0" smtClean="0">
                <a:ln>
                  <a:noFill/>
                </a:ln>
                <a:solidFill>
                  <a:srgbClr val="800080"/>
                </a:solidFill>
                <a:effectLst>
                  <a:outerShdw blurRad="50800" dist="38100" dir="8100000" algn="tr" rotWithShape="0">
                    <a:prstClr val="black">
                      <a:alpha val="40000"/>
                    </a:prstClr>
                  </a:outerShdw>
                </a:effectLst>
                <a:uLnTx/>
                <a:uFillTx/>
                <a:latin typeface="Calibri"/>
                <a:ea typeface="+mn-ea"/>
                <a:cs typeface="Calibri" pitchFamily="34" charset="0"/>
              </a:rPr>
              <a:t>Dr. Rios Facundo</a:t>
            </a:r>
            <a:endParaRPr kumimoji="0" lang="es-AR" sz="1800" b="1" i="0" u="none" strike="noStrike" kern="1200" cap="none" spc="0" normalizeH="0" baseline="0" noProof="0" dirty="0">
              <a:ln>
                <a:noFill/>
              </a:ln>
              <a:solidFill>
                <a:srgbClr val="800080"/>
              </a:solidFill>
              <a:effectLst>
                <a:outerShdw blurRad="50800" dist="38100" dir="8100000" algn="tr" rotWithShape="0">
                  <a:prstClr val="black">
                    <a:alpha val="40000"/>
                  </a:prstClr>
                </a:outerShdw>
              </a:effectLst>
              <a:uLnTx/>
              <a:uFillTx/>
              <a:latin typeface="Calibri"/>
              <a:ea typeface="+mn-ea"/>
              <a:cs typeface="Calibri" pitchFamily="34" charset="0"/>
            </a:endParaRPr>
          </a:p>
        </p:txBody>
      </p:sp>
      <p:pic>
        <p:nvPicPr>
          <p:cNvPr id="6" name="Imagen 5"/>
          <p:cNvPicPr>
            <a:picLocks noChangeAspect="1"/>
          </p:cNvPicPr>
          <p:nvPr/>
        </p:nvPicPr>
        <p:blipFill>
          <a:blip r:embed="rId3"/>
          <a:stretch>
            <a:fillRect/>
          </a:stretch>
        </p:blipFill>
        <p:spPr>
          <a:xfrm>
            <a:off x="0" y="20192"/>
            <a:ext cx="2588409" cy="6658460"/>
          </a:xfrm>
          <a:prstGeom prst="rect">
            <a:avLst/>
          </a:prstGeom>
          <a:effectLst>
            <a:softEdge rad="215900"/>
          </a:effectLst>
        </p:spPr>
      </p:pic>
      <p:pic>
        <p:nvPicPr>
          <p:cNvPr id="15" name="Imagen 14"/>
          <p:cNvPicPr>
            <a:picLocks noChangeAspect="1"/>
          </p:cNvPicPr>
          <p:nvPr/>
        </p:nvPicPr>
        <p:blipFill>
          <a:blip r:embed="rId4" cstate="print"/>
          <a:stretch>
            <a:fillRect/>
          </a:stretch>
        </p:blipFill>
        <p:spPr>
          <a:xfrm>
            <a:off x="10531942" y="396964"/>
            <a:ext cx="1200504" cy="800336"/>
          </a:xfrm>
          <a:prstGeom prst="rect">
            <a:avLst/>
          </a:prstGeom>
          <a:effectLst>
            <a:softEdge rad="63500"/>
          </a:effectLst>
        </p:spPr>
      </p:pic>
    </p:spTree>
    <p:extLst>
      <p:ext uri="{BB962C8B-B14F-4D97-AF65-F5344CB8AC3E}">
        <p14:creationId xmlns:p14="http://schemas.microsoft.com/office/powerpoint/2010/main" val="407774769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a:stretch>
            <a:fillRect/>
          </a:stretch>
        </p:blipFill>
        <p:spPr>
          <a:xfrm rot="21196828">
            <a:off x="453060" y="3965629"/>
            <a:ext cx="6897632" cy="4273453"/>
          </a:xfrm>
          <a:prstGeom prst="rect">
            <a:avLst/>
          </a:prstGeom>
        </p:spPr>
      </p:pic>
      <p:pic>
        <p:nvPicPr>
          <p:cNvPr id="6" name="Imagen 5"/>
          <p:cNvPicPr>
            <a:picLocks noChangeAspect="1"/>
          </p:cNvPicPr>
          <p:nvPr/>
        </p:nvPicPr>
        <p:blipFill>
          <a:blip r:embed="rId4"/>
          <a:stretch>
            <a:fillRect/>
          </a:stretch>
        </p:blipFill>
        <p:spPr>
          <a:xfrm rot="21367778">
            <a:off x="-80207" y="1817594"/>
            <a:ext cx="8354079" cy="2329016"/>
          </a:xfrm>
          <a:prstGeom prst="rect">
            <a:avLst/>
          </a:prstGeom>
        </p:spPr>
      </p:pic>
      <p:pic>
        <p:nvPicPr>
          <p:cNvPr id="14" name="Imagen 13"/>
          <p:cNvPicPr>
            <a:picLocks noChangeAspect="1"/>
          </p:cNvPicPr>
          <p:nvPr/>
        </p:nvPicPr>
        <p:blipFill>
          <a:blip r:embed="rId5"/>
          <a:stretch>
            <a:fillRect/>
          </a:stretch>
        </p:blipFill>
        <p:spPr>
          <a:xfrm>
            <a:off x="226734" y="122715"/>
            <a:ext cx="1811388" cy="2000774"/>
          </a:xfrm>
          <a:prstGeom prst="rect">
            <a:avLst/>
          </a:prstGeom>
        </p:spPr>
      </p:pic>
      <p:sp>
        <p:nvSpPr>
          <p:cNvPr id="13" name="12 Rectángulo"/>
          <p:cNvSpPr/>
          <p:nvPr/>
        </p:nvSpPr>
        <p:spPr>
          <a:xfrm>
            <a:off x="1002890" y="122715"/>
            <a:ext cx="1219200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3200" b="1" dirty="0" smtClean="0">
                <a:solidFill>
                  <a:srgbClr val="800080"/>
                </a:solidFill>
                <a:effectLst>
                  <a:outerShdw blurRad="38100" dist="38100" dir="2700000" algn="tl">
                    <a:srgbClr val="000000">
                      <a:alpha val="43137"/>
                    </a:srgbClr>
                  </a:outerShdw>
                </a:effectLst>
                <a:latin typeface="Calibri"/>
              </a:rPr>
              <a:t>Contexto </a:t>
            </a:r>
            <a:r>
              <a:rPr kumimoji="0" lang="es-AR" sz="3200" b="1" i="0" u="none" strike="noStrike" kern="1200" cap="none" spc="0" normalizeH="0" baseline="0" noProof="0" dirty="0" smtClean="0">
                <a:ln>
                  <a:noFill/>
                </a:ln>
                <a:solidFill>
                  <a:srgbClr val="800080"/>
                </a:solidFill>
                <a:effectLst>
                  <a:outerShdw blurRad="38100" dist="38100" dir="2700000" algn="tl">
                    <a:srgbClr val="000000">
                      <a:alpha val="43137"/>
                    </a:srgbClr>
                  </a:outerShdw>
                </a:effectLst>
                <a:uLnTx/>
                <a:uFillTx/>
                <a:latin typeface="Calibri"/>
                <a:ea typeface="+mn-ea"/>
                <a:cs typeface="+mn-cs"/>
              </a:rPr>
              <a:t>para </a:t>
            </a:r>
            <a:r>
              <a:rPr kumimoji="0" lang="es-AR" sz="3200" b="1" i="0" u="none" strike="noStrike" kern="1200" cap="none" spc="0" normalizeH="0" baseline="0" noProof="0" dirty="0" err="1" smtClean="0">
                <a:ln>
                  <a:noFill/>
                </a:ln>
                <a:solidFill>
                  <a:srgbClr val="800080"/>
                </a:solidFill>
                <a:effectLst>
                  <a:outerShdw blurRad="38100" dist="38100" dir="2700000" algn="tl">
                    <a:srgbClr val="000000">
                      <a:alpha val="43137"/>
                    </a:srgbClr>
                  </a:outerShdw>
                </a:effectLst>
                <a:uLnTx/>
                <a:uFillTx/>
                <a:latin typeface="Calibri"/>
                <a:ea typeface="+mn-ea"/>
                <a:cs typeface="+mn-cs"/>
              </a:rPr>
              <a:t>LAyC</a:t>
            </a:r>
            <a:endParaRPr kumimoji="0" lang="es-AR" sz="32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ibri"/>
              <a:ea typeface="+mn-ea"/>
              <a:cs typeface="+mn-cs"/>
            </a:endParaRPr>
          </a:p>
        </p:txBody>
      </p:sp>
      <p:pic>
        <p:nvPicPr>
          <p:cNvPr id="15" name="Imagen 14"/>
          <p:cNvPicPr>
            <a:picLocks noChangeAspect="1"/>
          </p:cNvPicPr>
          <p:nvPr/>
        </p:nvPicPr>
        <p:blipFill>
          <a:blip r:embed="rId6"/>
          <a:stretch>
            <a:fillRect/>
          </a:stretch>
        </p:blipFill>
        <p:spPr>
          <a:xfrm rot="21443155">
            <a:off x="5457576" y="4483382"/>
            <a:ext cx="6522781" cy="2716212"/>
          </a:xfrm>
          <a:prstGeom prst="rect">
            <a:avLst/>
          </a:prstGeom>
        </p:spPr>
      </p:pic>
      <p:pic>
        <p:nvPicPr>
          <p:cNvPr id="7" name="Imagen 6"/>
          <p:cNvPicPr>
            <a:picLocks noChangeAspect="1"/>
          </p:cNvPicPr>
          <p:nvPr/>
        </p:nvPicPr>
        <p:blipFill>
          <a:blip r:embed="rId7"/>
          <a:stretch>
            <a:fillRect/>
          </a:stretch>
        </p:blipFill>
        <p:spPr>
          <a:xfrm rot="479736">
            <a:off x="6159571" y="1678123"/>
            <a:ext cx="5148607" cy="3488022"/>
          </a:xfrm>
          <a:prstGeom prst="rect">
            <a:avLst/>
          </a:prstGeom>
        </p:spPr>
      </p:pic>
      <p:sp>
        <p:nvSpPr>
          <p:cNvPr id="26" name="Rectángulo 25"/>
          <p:cNvSpPr/>
          <p:nvPr/>
        </p:nvSpPr>
        <p:spPr>
          <a:xfrm>
            <a:off x="2038123" y="741912"/>
            <a:ext cx="9487617" cy="59508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1200" cap="none" spc="0" normalizeH="0" baseline="0" noProof="0" dirty="0" smtClean="0">
                <a:ln>
                  <a:noFill/>
                </a:ln>
                <a:solidFill>
                  <a:srgbClr val="70AD47">
                    <a:lumMod val="75000"/>
                  </a:srgbClr>
                </a:solidFill>
                <a:effectLst>
                  <a:outerShdw blurRad="38100" dist="38100" dir="2700000" algn="tl">
                    <a:srgbClr val="000000">
                      <a:alpha val="43137"/>
                    </a:srgbClr>
                  </a:outerShdw>
                </a:effectLst>
                <a:uLnTx/>
                <a:uFillTx/>
                <a:latin typeface="Calibri"/>
                <a:ea typeface="+mn-ea"/>
                <a:cs typeface="+mn-cs"/>
              </a:rPr>
              <a:t>Paso a Paso</a:t>
            </a:r>
            <a:endParaRPr kumimoji="0" lang="es-AR" sz="32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4987013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0" y="334641"/>
            <a:ext cx="3241969" cy="6136499"/>
          </a:xfrm>
          <a:prstGeom prst="rect">
            <a:avLst/>
          </a:prstGeom>
          <a:effectLst>
            <a:glow rad="127000">
              <a:schemeClr val="bg1"/>
            </a:glow>
            <a:softEdge rad="127000"/>
          </a:effectLst>
        </p:spPr>
      </p:pic>
      <p:sp>
        <p:nvSpPr>
          <p:cNvPr id="10" name="9 Rectángulo"/>
          <p:cNvSpPr/>
          <p:nvPr/>
        </p:nvSpPr>
        <p:spPr>
          <a:xfrm>
            <a:off x="911424" y="3573017"/>
            <a:ext cx="2246650" cy="3508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80" b="0" i="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a:t>
            </a:r>
          </a:p>
        </p:txBody>
      </p:sp>
      <p:sp>
        <p:nvSpPr>
          <p:cNvPr id="13" name="Rectángulo 12"/>
          <p:cNvSpPr/>
          <p:nvPr/>
        </p:nvSpPr>
        <p:spPr>
          <a:xfrm>
            <a:off x="10124491" y="6410953"/>
            <a:ext cx="1762727" cy="369332"/>
          </a:xfrm>
          <a:prstGeom prst="rect">
            <a:avLst/>
          </a:prstGeom>
        </p:spPr>
        <p:txBody>
          <a:bodyPr wrap="none">
            <a:spAutoFit/>
          </a:bodyPr>
          <a:lstStyle/>
          <a:p>
            <a:pPr marL="329184" marR="0" lvl="0" indent="-329184" algn="ctr" defTabSz="914400" rtl="0" eaLnBrk="1" fontAlgn="auto" latinLnBrk="0" hangingPunct="1">
              <a:lnSpc>
                <a:spcPct val="100000"/>
              </a:lnSpc>
              <a:spcBef>
                <a:spcPts val="0"/>
              </a:spcBef>
              <a:spcAft>
                <a:spcPts val="0"/>
              </a:spcAft>
              <a:buClr>
                <a:srgbClr val="5B9BD5"/>
              </a:buClr>
              <a:buSzPct val="70000"/>
              <a:buFontTx/>
              <a:buNone/>
              <a:tabLst/>
              <a:defRPr/>
            </a:pPr>
            <a:r>
              <a:rPr kumimoji="0" lang="es-AR" sz="1800" b="1" i="0" u="none" strike="noStrike" kern="1200" cap="none" spc="0" normalizeH="0" baseline="0" noProof="0" dirty="0" smtClean="0">
                <a:ln>
                  <a:noFill/>
                </a:ln>
                <a:solidFill>
                  <a:srgbClr val="800080"/>
                </a:solidFill>
                <a:effectLst>
                  <a:outerShdw blurRad="50800" dist="38100" dir="8100000" algn="tr" rotWithShape="0">
                    <a:prstClr val="black">
                      <a:alpha val="40000"/>
                    </a:prstClr>
                  </a:outerShdw>
                </a:effectLst>
                <a:uLnTx/>
                <a:uFillTx/>
                <a:latin typeface="Calibri" panose="020F0502020204030204"/>
                <a:ea typeface="+mn-ea"/>
                <a:cs typeface="Calibri" pitchFamily="34" charset="0"/>
              </a:rPr>
              <a:t>Dr. Rios Facundo</a:t>
            </a:r>
            <a:endParaRPr kumimoji="0" lang="es-AR" sz="1800" b="1" i="0" u="none" strike="noStrike" kern="1200" cap="none" spc="0" normalizeH="0" baseline="0" noProof="0" dirty="0">
              <a:ln>
                <a:noFill/>
              </a:ln>
              <a:solidFill>
                <a:srgbClr val="800080"/>
              </a:solidFill>
              <a:effectLst>
                <a:outerShdw blurRad="50800" dist="38100" dir="8100000" algn="tr" rotWithShape="0">
                  <a:prstClr val="black">
                    <a:alpha val="40000"/>
                  </a:prstClr>
                </a:outerShdw>
              </a:effectLst>
              <a:uLnTx/>
              <a:uFillTx/>
              <a:latin typeface="Calibri" panose="020F0502020204030204"/>
              <a:ea typeface="+mn-ea"/>
              <a:cs typeface="Calibri" pitchFamily="34" charset="0"/>
            </a:endParaRPr>
          </a:p>
        </p:txBody>
      </p:sp>
      <p:graphicFrame>
        <p:nvGraphicFramePr>
          <p:cNvPr id="14" name="13 Tabla"/>
          <p:cNvGraphicFramePr>
            <a:graphicFrameLocks noGrp="1"/>
          </p:cNvGraphicFramePr>
          <p:nvPr>
            <p:extLst/>
          </p:nvPr>
        </p:nvGraphicFramePr>
        <p:xfrm>
          <a:off x="3433387" y="1585038"/>
          <a:ext cx="8438878" cy="4841009"/>
        </p:xfrm>
        <a:graphic>
          <a:graphicData uri="http://schemas.openxmlformats.org/drawingml/2006/table">
            <a:tbl>
              <a:tblPr firstRow="1" bandRow="1">
                <a:tableStyleId>{C083E6E3-FA7D-4D7B-A595-EF9225AFEA82}</a:tableStyleId>
              </a:tblPr>
              <a:tblGrid>
                <a:gridCol w="8438878">
                  <a:extLst>
                    <a:ext uri="{9D8B030D-6E8A-4147-A177-3AD203B41FA5}">
                      <a16:colId xmlns:a16="http://schemas.microsoft.com/office/drawing/2014/main" val="20000"/>
                    </a:ext>
                  </a:extLst>
                </a:gridCol>
              </a:tblGrid>
              <a:tr h="4841009">
                <a:tc>
                  <a:txBody>
                    <a:bodyPr/>
                    <a:lstStyle/>
                    <a:p>
                      <a:pPr marL="0" indent="0" algn="l">
                        <a:buFont typeface="Arial" panose="020B0604020202020204" pitchFamily="34" charset="0"/>
                        <a:buNone/>
                      </a:pPr>
                      <a:endParaRPr kumimoji="0" lang="es-AR" sz="2800" b="1" kern="1200" baseline="0" dirty="0" smtClean="0">
                        <a:solidFill>
                          <a:schemeClr val="accent6">
                            <a:lumMod val="75000"/>
                          </a:schemeClr>
                        </a:solidFill>
                        <a:latin typeface="Calibri" pitchFamily="34" charset="0"/>
                        <a:ea typeface="+mn-ea"/>
                        <a:cs typeface="+mn-cs"/>
                      </a:endParaRPr>
                    </a:p>
                  </a:txBody>
                  <a:tcPr marL="109728" marR="109728" marT="54864" marB="54864"/>
                </a:tc>
                <a:extLst>
                  <a:ext uri="{0D108BD9-81ED-4DB2-BD59-A6C34878D82A}">
                    <a16:rowId xmlns:a16="http://schemas.microsoft.com/office/drawing/2014/main" val="10000"/>
                  </a:ext>
                </a:extLst>
              </a:tr>
            </a:tbl>
          </a:graphicData>
        </a:graphic>
      </p:graphicFrame>
      <p:sp>
        <p:nvSpPr>
          <p:cNvPr id="15" name="12 Rectángulo"/>
          <p:cNvSpPr/>
          <p:nvPr/>
        </p:nvSpPr>
        <p:spPr>
          <a:xfrm>
            <a:off x="3116972" y="238826"/>
            <a:ext cx="9075028" cy="584775"/>
          </a:xfrm>
          <a:prstGeom prst="rect">
            <a:avLst/>
          </a:prstGeom>
        </p:spPr>
        <p:txBody>
          <a:bodyPr wrap="square">
            <a:spAutoFit/>
          </a:bodyPr>
          <a:lstStyle/>
          <a:p>
            <a:pPr lvl="0" algn="ctr"/>
            <a:r>
              <a:rPr lang="es-ES" sz="3200" b="1" dirty="0" smtClean="0">
                <a:solidFill>
                  <a:srgbClr val="800080"/>
                </a:solidFill>
                <a:effectLst>
                  <a:outerShdw blurRad="38100" dist="38100" dir="2700000" algn="tl">
                    <a:srgbClr val="000000">
                      <a:alpha val="43137"/>
                    </a:srgbClr>
                  </a:outerShdw>
                </a:effectLst>
                <a:latin typeface="Calibri" pitchFamily="34" charset="0"/>
              </a:rPr>
              <a:t>Políticas Nacionales en LAC</a:t>
            </a:r>
            <a:endParaRPr lang="es-ES" sz="3200" b="1" dirty="0">
              <a:solidFill>
                <a:srgbClr val="800080"/>
              </a:solidFill>
              <a:effectLst>
                <a:outerShdw blurRad="38100" dist="38100" dir="2700000" algn="tl">
                  <a:srgbClr val="000000">
                    <a:alpha val="43137"/>
                  </a:srgbClr>
                </a:outerShdw>
              </a:effectLst>
              <a:latin typeface="Calibri" pitchFamily="34" charset="0"/>
            </a:endParaRPr>
          </a:p>
        </p:txBody>
      </p:sp>
      <p:sp>
        <p:nvSpPr>
          <p:cNvPr id="18" name="Rectángulo 17"/>
          <p:cNvSpPr/>
          <p:nvPr/>
        </p:nvSpPr>
        <p:spPr>
          <a:xfrm>
            <a:off x="3433386" y="854456"/>
            <a:ext cx="8453831" cy="59508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AR" sz="3200" b="1" dirty="0" smtClean="0">
                <a:solidFill>
                  <a:srgbClr val="70AD47">
                    <a:lumMod val="75000"/>
                  </a:srgbClr>
                </a:solidFill>
                <a:effectLst>
                  <a:outerShdw blurRad="38100" dist="38100" dir="2700000" algn="tl">
                    <a:srgbClr val="000000">
                      <a:alpha val="43137"/>
                    </a:srgbClr>
                  </a:outerShdw>
                </a:effectLst>
                <a:latin typeface="Calibri" pitchFamily="34" charset="0"/>
              </a:rPr>
              <a:t>Normativas Nacionales</a:t>
            </a:r>
            <a:endParaRPr lang="es-AR" sz="3200" b="1" dirty="0">
              <a:solidFill>
                <a:srgbClr val="70AD47">
                  <a:lumMod val="75000"/>
                </a:srgbClr>
              </a:solidFill>
              <a:effectLst>
                <a:outerShdw blurRad="38100" dist="38100" dir="2700000" algn="tl">
                  <a:srgbClr val="000000">
                    <a:alpha val="43137"/>
                  </a:srgbClr>
                </a:outerShdw>
              </a:effectLst>
              <a:latin typeface="Calibri" pitchFamily="34" charset="0"/>
            </a:endParaRPr>
          </a:p>
        </p:txBody>
      </p:sp>
      <p:pic>
        <p:nvPicPr>
          <p:cNvPr id="19" name="Imagen 18"/>
          <p:cNvPicPr>
            <a:picLocks noChangeAspect="1"/>
          </p:cNvPicPr>
          <p:nvPr/>
        </p:nvPicPr>
        <p:blipFill>
          <a:blip r:embed="rId4"/>
          <a:stretch>
            <a:fillRect/>
          </a:stretch>
        </p:blipFill>
        <p:spPr>
          <a:xfrm>
            <a:off x="3675229" y="1746447"/>
            <a:ext cx="1040864" cy="693909"/>
          </a:xfrm>
          <a:prstGeom prst="rect">
            <a:avLst/>
          </a:prstGeom>
          <a:effectLst>
            <a:softEdge rad="50800"/>
          </a:effectLst>
        </p:spPr>
      </p:pic>
      <p:pic>
        <p:nvPicPr>
          <p:cNvPr id="3" name="Imagen 2"/>
          <p:cNvPicPr>
            <a:picLocks noChangeAspect="1"/>
          </p:cNvPicPr>
          <p:nvPr/>
        </p:nvPicPr>
        <p:blipFill>
          <a:blip r:embed="rId5"/>
          <a:stretch>
            <a:fillRect/>
          </a:stretch>
        </p:blipFill>
        <p:spPr>
          <a:xfrm>
            <a:off x="10141250" y="2530200"/>
            <a:ext cx="1024105" cy="641065"/>
          </a:xfrm>
          <a:prstGeom prst="rect">
            <a:avLst/>
          </a:prstGeom>
          <a:effectLst>
            <a:softEdge rad="12700"/>
          </a:effectLst>
        </p:spPr>
      </p:pic>
      <p:pic>
        <p:nvPicPr>
          <p:cNvPr id="4" name="Imagen 3"/>
          <p:cNvPicPr>
            <a:picLocks noChangeAspect="1"/>
          </p:cNvPicPr>
          <p:nvPr/>
        </p:nvPicPr>
        <p:blipFill>
          <a:blip r:embed="rId6"/>
          <a:stretch>
            <a:fillRect/>
          </a:stretch>
        </p:blipFill>
        <p:spPr>
          <a:xfrm>
            <a:off x="3675229" y="3437356"/>
            <a:ext cx="1024105" cy="731164"/>
          </a:xfrm>
          <a:prstGeom prst="rect">
            <a:avLst/>
          </a:prstGeom>
          <a:effectLst>
            <a:softEdge rad="25400"/>
          </a:effectLst>
        </p:spPr>
      </p:pic>
      <p:pic>
        <p:nvPicPr>
          <p:cNvPr id="9" name="Imagen 8"/>
          <p:cNvPicPr>
            <a:picLocks noChangeAspect="1"/>
          </p:cNvPicPr>
          <p:nvPr/>
        </p:nvPicPr>
        <p:blipFill>
          <a:blip r:embed="rId7"/>
          <a:stretch>
            <a:fillRect/>
          </a:stretch>
        </p:blipFill>
        <p:spPr>
          <a:xfrm>
            <a:off x="10123089" y="4441572"/>
            <a:ext cx="1060426" cy="706950"/>
          </a:xfrm>
          <a:prstGeom prst="rect">
            <a:avLst/>
          </a:prstGeom>
          <a:effectLst>
            <a:softEdge rad="38100"/>
          </a:effectLst>
        </p:spPr>
      </p:pic>
      <p:sp>
        <p:nvSpPr>
          <p:cNvPr id="24" name="Rectángulo 23"/>
          <p:cNvSpPr/>
          <p:nvPr/>
        </p:nvSpPr>
        <p:spPr>
          <a:xfrm>
            <a:off x="4941176" y="1900572"/>
            <a:ext cx="5935841" cy="400110"/>
          </a:xfrm>
          <a:prstGeom prst="rect">
            <a:avLst/>
          </a:prstGeom>
        </p:spPr>
        <p:txBody>
          <a:bodyPr wrap="square">
            <a:spAutoFit/>
          </a:bodyPr>
          <a:lstStyle/>
          <a:p>
            <a:pPr lvl="0"/>
            <a:r>
              <a:rPr kumimoji="0" lang="es-ES" sz="2000" b="1" i="0" strike="noStrike" kern="1200" cap="none" spc="0" normalizeH="0" baseline="0" noProof="0" dirty="0" smtClean="0">
                <a:ln>
                  <a:noFill/>
                </a:ln>
                <a:solidFill>
                  <a:srgbClr val="800080"/>
                </a:solidFill>
                <a:effectLst/>
                <a:uLnTx/>
                <a:uFillTx/>
                <a:latin typeface="Calibri" pitchFamily="34" charset="0"/>
                <a:ea typeface="+mn-ea"/>
                <a:cs typeface="+mn-cs"/>
              </a:rPr>
              <a:t>Colombia</a:t>
            </a:r>
            <a:r>
              <a:rPr kumimoji="0" lang="es-ES" sz="2000" b="1" i="0" strike="noStrike" kern="1200" cap="none" spc="0" normalizeH="0" noProof="0" dirty="0" smtClean="0">
                <a:ln>
                  <a:noFill/>
                </a:ln>
                <a:solidFill>
                  <a:srgbClr val="800080"/>
                </a:solidFill>
                <a:effectLst/>
                <a:uLnTx/>
                <a:uFillTx/>
                <a:latin typeface="Calibri" pitchFamily="34" charset="0"/>
                <a:ea typeface="+mn-ea"/>
                <a:cs typeface="+mn-cs"/>
              </a:rPr>
              <a:t> - </a:t>
            </a:r>
            <a:r>
              <a:rPr lang="es-ES" sz="2000" dirty="0" smtClean="0">
                <a:solidFill>
                  <a:srgbClr val="800080"/>
                </a:solidFill>
                <a:latin typeface="Calibri" pitchFamily="34" charset="0"/>
              </a:rPr>
              <a:t>Estrategia </a:t>
            </a:r>
            <a:r>
              <a:rPr lang="es-ES" sz="2000" dirty="0">
                <a:solidFill>
                  <a:srgbClr val="800080"/>
                </a:solidFill>
                <a:latin typeface="Calibri" pitchFamily="34" charset="0"/>
              </a:rPr>
              <a:t>Nacional de Economía Circular</a:t>
            </a:r>
            <a:endParaRPr kumimoji="0" lang="es-ES" sz="2000" b="0" i="0" u="none" strike="noStrike" kern="1200" cap="none" spc="0" normalizeH="0" baseline="0" noProof="0" dirty="0" smtClean="0">
              <a:ln>
                <a:noFill/>
              </a:ln>
              <a:solidFill>
                <a:srgbClr val="800080"/>
              </a:solidFill>
              <a:effectLst/>
              <a:uLnTx/>
              <a:uFillTx/>
              <a:latin typeface="Calibri" pitchFamily="34" charset="0"/>
              <a:ea typeface="+mn-ea"/>
              <a:cs typeface="+mn-cs"/>
            </a:endParaRPr>
          </a:p>
        </p:txBody>
      </p:sp>
      <p:sp>
        <p:nvSpPr>
          <p:cNvPr id="25" name="Rectángulo 24"/>
          <p:cNvSpPr/>
          <p:nvPr/>
        </p:nvSpPr>
        <p:spPr>
          <a:xfrm>
            <a:off x="4924417" y="3437356"/>
            <a:ext cx="7139266" cy="707886"/>
          </a:xfrm>
          <a:prstGeom prst="rect">
            <a:avLst/>
          </a:prstGeom>
        </p:spPr>
        <p:txBody>
          <a:bodyPr wrap="square">
            <a:spAutoFit/>
          </a:bodyPr>
          <a:lstStyle/>
          <a:p>
            <a:pPr lvl="0"/>
            <a:r>
              <a:rPr kumimoji="0" lang="es-ES" sz="2000" b="1" i="0" strike="noStrike" kern="1200" cap="none" spc="0" normalizeH="0" baseline="0" noProof="0" dirty="0" smtClean="0">
                <a:ln>
                  <a:noFill/>
                </a:ln>
                <a:solidFill>
                  <a:srgbClr val="800080"/>
                </a:solidFill>
                <a:effectLst/>
                <a:uLnTx/>
                <a:uFillTx/>
                <a:latin typeface="Calibri" pitchFamily="34" charset="0"/>
                <a:ea typeface="+mn-ea"/>
                <a:cs typeface="+mn-cs"/>
              </a:rPr>
              <a:t>Chile</a:t>
            </a:r>
            <a:r>
              <a:rPr kumimoji="0" lang="es-ES" sz="2000" b="1" i="0" strike="noStrike" kern="1200" cap="none" spc="0" normalizeH="0" noProof="0" dirty="0" smtClean="0">
                <a:ln>
                  <a:noFill/>
                </a:ln>
                <a:solidFill>
                  <a:srgbClr val="800080"/>
                </a:solidFill>
                <a:effectLst/>
                <a:uLnTx/>
                <a:uFillTx/>
                <a:latin typeface="Calibri" pitchFamily="34" charset="0"/>
                <a:ea typeface="+mn-ea"/>
                <a:cs typeface="+mn-cs"/>
              </a:rPr>
              <a:t> - </a:t>
            </a:r>
            <a:r>
              <a:rPr lang="es-ES" sz="2000" dirty="0" smtClean="0">
                <a:solidFill>
                  <a:srgbClr val="800080"/>
                </a:solidFill>
                <a:latin typeface="Calibri" pitchFamily="34" charset="0"/>
              </a:rPr>
              <a:t>Hoja de Ruta Nacional de Economía Circular para un Chile sin basura 2020-2040 / </a:t>
            </a:r>
            <a:r>
              <a:rPr lang="es-ES" sz="2000" dirty="0">
                <a:solidFill>
                  <a:srgbClr val="800080"/>
                </a:solidFill>
                <a:latin typeface="Calibri" pitchFamily="34" charset="0"/>
              </a:rPr>
              <a:t>La estrategia nacional de hidrógeno verde</a:t>
            </a:r>
            <a:endParaRPr kumimoji="0" lang="es-ES" sz="2000" b="0" i="0" u="none" strike="noStrike" kern="1200" cap="none" spc="0" normalizeH="0" baseline="0" noProof="0" dirty="0" smtClean="0">
              <a:ln>
                <a:noFill/>
              </a:ln>
              <a:solidFill>
                <a:srgbClr val="800080"/>
              </a:solidFill>
              <a:effectLst/>
              <a:uLnTx/>
              <a:uFillTx/>
              <a:latin typeface="Calibri" pitchFamily="34" charset="0"/>
              <a:ea typeface="+mn-ea"/>
              <a:cs typeface="+mn-cs"/>
            </a:endParaRPr>
          </a:p>
        </p:txBody>
      </p:sp>
      <p:sp>
        <p:nvSpPr>
          <p:cNvPr id="26" name="Rectángulo 25"/>
          <p:cNvSpPr/>
          <p:nvPr/>
        </p:nvSpPr>
        <p:spPr>
          <a:xfrm>
            <a:off x="5073461" y="4436553"/>
            <a:ext cx="7889868" cy="707886"/>
          </a:xfrm>
          <a:prstGeom prst="rect">
            <a:avLst/>
          </a:prstGeom>
        </p:spPr>
        <p:txBody>
          <a:bodyPr wrap="square">
            <a:spAutoFit/>
          </a:bodyPr>
          <a:lstStyle/>
          <a:p>
            <a:pPr lvl="0"/>
            <a:r>
              <a:rPr lang="es-ES" sz="2000" dirty="0" smtClean="0">
                <a:solidFill>
                  <a:srgbClr val="800080"/>
                </a:solidFill>
                <a:latin typeface="Calibri" pitchFamily="34" charset="0"/>
              </a:rPr>
              <a:t>Hoja de Ruta hacia una Economía Circular </a:t>
            </a:r>
            <a:br>
              <a:rPr lang="es-ES" sz="2000" dirty="0" smtClean="0">
                <a:solidFill>
                  <a:srgbClr val="800080"/>
                </a:solidFill>
                <a:latin typeface="Calibri" pitchFamily="34" charset="0"/>
              </a:rPr>
            </a:br>
            <a:r>
              <a:rPr lang="es-ES" sz="2000" dirty="0" smtClean="0">
                <a:solidFill>
                  <a:srgbClr val="800080"/>
                </a:solidFill>
                <a:latin typeface="Calibri" pitchFamily="34" charset="0"/>
              </a:rPr>
              <a:t>en el Sector Industria </a:t>
            </a:r>
            <a:r>
              <a:rPr lang="es-ES" sz="2000" b="1" dirty="0" smtClean="0">
                <a:solidFill>
                  <a:srgbClr val="800080"/>
                </a:solidFill>
                <a:latin typeface="Calibri" pitchFamily="34" charset="0"/>
              </a:rPr>
              <a:t>- Perú</a:t>
            </a:r>
            <a:endParaRPr kumimoji="0" lang="es-ES" sz="2000" b="0" i="0" u="none" strike="noStrike" kern="1200" cap="none" spc="0" normalizeH="0" baseline="0" noProof="0" dirty="0" smtClean="0">
              <a:ln>
                <a:noFill/>
              </a:ln>
              <a:solidFill>
                <a:srgbClr val="800080"/>
              </a:solidFill>
              <a:effectLst/>
              <a:uLnTx/>
              <a:uFillTx/>
              <a:latin typeface="Calibri" pitchFamily="34" charset="0"/>
              <a:ea typeface="+mn-ea"/>
              <a:cs typeface="+mn-cs"/>
            </a:endParaRPr>
          </a:p>
        </p:txBody>
      </p:sp>
      <p:sp>
        <p:nvSpPr>
          <p:cNvPr id="27" name="Rectángulo 26"/>
          <p:cNvSpPr/>
          <p:nvPr/>
        </p:nvSpPr>
        <p:spPr>
          <a:xfrm>
            <a:off x="4173815" y="2676525"/>
            <a:ext cx="7889868" cy="400110"/>
          </a:xfrm>
          <a:prstGeom prst="rect">
            <a:avLst/>
          </a:prstGeom>
        </p:spPr>
        <p:txBody>
          <a:bodyPr wrap="square">
            <a:spAutoFit/>
          </a:bodyPr>
          <a:lstStyle/>
          <a:p>
            <a:pPr lvl="0"/>
            <a:r>
              <a:rPr lang="es-ES" sz="2000" dirty="0" smtClean="0">
                <a:solidFill>
                  <a:srgbClr val="800080"/>
                </a:solidFill>
                <a:latin typeface="Calibri" pitchFamily="34" charset="0"/>
              </a:rPr>
              <a:t>Estrategia Nacional de Economía Circular </a:t>
            </a:r>
            <a:r>
              <a:rPr lang="es-ES" sz="2000" b="1" dirty="0" smtClean="0">
                <a:solidFill>
                  <a:srgbClr val="800080"/>
                </a:solidFill>
                <a:latin typeface="Calibri" pitchFamily="34" charset="0"/>
              </a:rPr>
              <a:t>– Costa Rica</a:t>
            </a:r>
            <a:endParaRPr kumimoji="0" lang="es-ES" sz="2000" b="0" i="0" u="none" strike="noStrike" kern="1200" cap="none" spc="0" normalizeH="0" baseline="0" noProof="0" dirty="0" smtClean="0">
              <a:ln>
                <a:noFill/>
              </a:ln>
              <a:solidFill>
                <a:srgbClr val="800080"/>
              </a:solidFill>
              <a:effectLst/>
              <a:uLnTx/>
              <a:uFillTx/>
              <a:latin typeface="Calibri" pitchFamily="34" charset="0"/>
              <a:ea typeface="+mn-ea"/>
              <a:cs typeface="+mn-cs"/>
            </a:endParaRPr>
          </a:p>
        </p:txBody>
      </p:sp>
      <p:sp>
        <p:nvSpPr>
          <p:cNvPr id="28" name="Rectángulo 27"/>
          <p:cNvSpPr/>
          <p:nvPr/>
        </p:nvSpPr>
        <p:spPr>
          <a:xfrm>
            <a:off x="4924417" y="5366260"/>
            <a:ext cx="7139266" cy="1015663"/>
          </a:xfrm>
          <a:prstGeom prst="rect">
            <a:avLst/>
          </a:prstGeom>
        </p:spPr>
        <p:txBody>
          <a:bodyPr wrap="square">
            <a:spAutoFit/>
          </a:bodyPr>
          <a:lstStyle/>
          <a:p>
            <a:pPr lvl="0"/>
            <a:r>
              <a:rPr kumimoji="0" lang="es-ES" sz="2000" b="1" i="0" strike="noStrike" kern="1200" cap="none" spc="0" normalizeH="0" noProof="0" dirty="0" smtClean="0">
                <a:ln>
                  <a:noFill/>
                </a:ln>
                <a:solidFill>
                  <a:srgbClr val="800080"/>
                </a:solidFill>
                <a:effectLst/>
                <a:uLnTx/>
                <a:uFillTx/>
                <a:latin typeface="Calibri" pitchFamily="34" charset="0"/>
                <a:ea typeface="+mn-ea"/>
                <a:cs typeface="+mn-cs"/>
              </a:rPr>
              <a:t>Argentina - </a:t>
            </a:r>
            <a:r>
              <a:rPr lang="es-ES" sz="2000" dirty="0" smtClean="0">
                <a:solidFill>
                  <a:srgbClr val="800080"/>
                </a:solidFill>
                <a:latin typeface="Calibri" pitchFamily="34" charset="0"/>
              </a:rPr>
              <a:t>Hoja de Ruta Nacional de Economía Circular para un Chile sin basura 2020-2040 / La estrategia nacional de hidrógeno verde</a:t>
            </a:r>
            <a:endParaRPr kumimoji="0" lang="es-ES" sz="2000" b="0" i="0" u="none" strike="noStrike" kern="1200" cap="none" spc="0" normalizeH="0" baseline="0" noProof="0" dirty="0" smtClean="0">
              <a:ln>
                <a:noFill/>
              </a:ln>
              <a:solidFill>
                <a:srgbClr val="800080"/>
              </a:solidFill>
              <a:effectLst/>
              <a:uLnTx/>
              <a:uFillTx/>
              <a:latin typeface="Calibri" pitchFamily="34" charset="0"/>
              <a:ea typeface="+mn-ea"/>
              <a:cs typeface="+mn-cs"/>
            </a:endParaRPr>
          </a:p>
        </p:txBody>
      </p:sp>
      <p:pic>
        <p:nvPicPr>
          <p:cNvPr id="30" name="Imagen 29"/>
          <p:cNvPicPr>
            <a:picLocks noChangeAspect="1"/>
          </p:cNvPicPr>
          <p:nvPr/>
        </p:nvPicPr>
        <p:blipFill>
          <a:blip r:embed="rId8"/>
          <a:stretch>
            <a:fillRect/>
          </a:stretch>
        </p:blipFill>
        <p:spPr>
          <a:xfrm>
            <a:off x="3675229" y="5405911"/>
            <a:ext cx="1138613" cy="711634"/>
          </a:xfrm>
          <a:prstGeom prst="rect">
            <a:avLst/>
          </a:prstGeom>
          <a:effectLst>
            <a:softEdge rad="63500"/>
          </a:effectLst>
        </p:spPr>
      </p:pic>
    </p:spTree>
    <p:extLst>
      <p:ext uri="{BB962C8B-B14F-4D97-AF65-F5344CB8AC3E}">
        <p14:creationId xmlns:p14="http://schemas.microsoft.com/office/powerpoint/2010/main" val="264849512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0243661" y="5661248"/>
            <a:ext cx="86409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16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AutoShape 2" descr="Los Objetivos del Milenio (ODM) - Objetivos de Desarrollo Sostenib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ángulo 9"/>
          <p:cNvSpPr/>
          <p:nvPr/>
        </p:nvSpPr>
        <p:spPr>
          <a:xfrm>
            <a:off x="4170620" y="52161"/>
            <a:ext cx="142329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noProof="0" dirty="0" smtClean="0">
                <a:ln>
                  <a:noFill/>
                </a:ln>
                <a:solidFill>
                  <a:srgbClr val="800080"/>
                </a:solidFill>
                <a:effectLst>
                  <a:outerShdw blurRad="38100" dist="38100" dir="2700000" algn="tl">
                    <a:srgbClr val="000000">
                      <a:alpha val="43137"/>
                    </a:srgbClr>
                  </a:outerShdw>
                </a:effectLst>
                <a:uLnTx/>
                <a:uFillTx/>
                <a:latin typeface="Calibri" pitchFamily="34" charset="0"/>
                <a:ea typeface="+mn-ea"/>
                <a:cs typeface="+mn-cs"/>
              </a:rPr>
              <a:t>CEPAL</a:t>
            </a:r>
            <a:endParaRPr kumimoji="0" lang="es-AR" sz="3600" b="1" i="0" u="none" strike="noStrike" kern="1200" cap="none" spc="0" normalizeH="0" baseline="0" noProof="0" dirty="0">
              <a:ln>
                <a:noFill/>
              </a:ln>
              <a:solidFill>
                <a:srgbClr val="800080"/>
              </a:solidFill>
              <a:effectLst>
                <a:outerShdw blurRad="38100" dist="38100" dir="2700000" algn="tl">
                  <a:srgbClr val="000000">
                    <a:alpha val="43137"/>
                  </a:srgbClr>
                </a:outerShdw>
              </a:effectLst>
              <a:uLnTx/>
              <a:uFillTx/>
              <a:latin typeface="Calibri" pitchFamily="34" charset="0"/>
              <a:ea typeface="+mn-ea"/>
              <a:cs typeface="+mn-cs"/>
            </a:endParaRPr>
          </a:p>
        </p:txBody>
      </p:sp>
      <p:sp>
        <p:nvSpPr>
          <p:cNvPr id="11" name="Rectángulo 10"/>
          <p:cNvSpPr/>
          <p:nvPr/>
        </p:nvSpPr>
        <p:spPr>
          <a:xfrm>
            <a:off x="370173" y="6382144"/>
            <a:ext cx="1762727" cy="369332"/>
          </a:xfrm>
          <a:prstGeom prst="rect">
            <a:avLst/>
          </a:prstGeom>
        </p:spPr>
        <p:txBody>
          <a:bodyPr wrap="none">
            <a:spAutoFit/>
          </a:bodyPr>
          <a:lstStyle/>
          <a:p>
            <a:pPr marL="329184" marR="0" lvl="0" indent="-329184" algn="ctr" defTabSz="914400" rtl="0" eaLnBrk="1" fontAlgn="auto" latinLnBrk="0" hangingPunct="1">
              <a:lnSpc>
                <a:spcPct val="100000"/>
              </a:lnSpc>
              <a:spcBef>
                <a:spcPts val="0"/>
              </a:spcBef>
              <a:spcAft>
                <a:spcPts val="0"/>
              </a:spcAft>
              <a:buClr>
                <a:srgbClr val="5B9BD5"/>
              </a:buClr>
              <a:buSzPct val="70000"/>
              <a:buFontTx/>
              <a:buNone/>
              <a:tabLst/>
              <a:defRPr/>
            </a:pPr>
            <a:r>
              <a:rPr kumimoji="0" lang="es-AR" sz="1800" b="1" i="0" u="none" strike="noStrike" kern="1200" cap="none" spc="0" normalizeH="0" baseline="0" noProof="0" dirty="0" smtClean="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rPr>
              <a:t>Dr. </a:t>
            </a:r>
            <a:r>
              <a:rPr kumimoji="0" lang="es-AR" sz="1800" b="1" i="0" u="none" strike="noStrike" kern="1200" cap="none" spc="0" normalizeH="0" baseline="0" noProof="0" dirty="0" err="1" smtClean="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rPr>
              <a:t>Rios</a:t>
            </a:r>
            <a:r>
              <a:rPr kumimoji="0" lang="es-AR" sz="1800" b="1" i="0" u="none" strike="noStrike" kern="1200" cap="none" spc="0" normalizeH="0" baseline="0" noProof="0" dirty="0" smtClean="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rPr>
              <a:t> Facundo</a:t>
            </a:r>
            <a:endParaRPr kumimoji="0" lang="es-AR" sz="1800" b="1" i="0" u="none" strike="noStrike" kern="1200" cap="none" spc="0" normalizeH="0" baseline="0" noProof="0" dirty="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endParaRPr>
          </a:p>
        </p:txBody>
      </p:sp>
      <p:graphicFrame>
        <p:nvGraphicFramePr>
          <p:cNvPr id="12" name="13 Tabla"/>
          <p:cNvGraphicFramePr>
            <a:graphicFrameLocks noGrp="1"/>
          </p:cNvGraphicFramePr>
          <p:nvPr>
            <p:extLst>
              <p:ext uri="{D42A27DB-BD31-4B8C-83A1-F6EECF244321}">
                <p14:modId xmlns:p14="http://schemas.microsoft.com/office/powerpoint/2010/main" val="499067827"/>
              </p:ext>
            </p:extLst>
          </p:nvPr>
        </p:nvGraphicFramePr>
        <p:xfrm>
          <a:off x="370173" y="1705778"/>
          <a:ext cx="9373786" cy="4603542"/>
        </p:xfrm>
        <a:graphic>
          <a:graphicData uri="http://schemas.openxmlformats.org/drawingml/2006/table">
            <a:tbl>
              <a:tblPr firstRow="1" bandRow="1">
                <a:tableStyleId>{C083E6E3-FA7D-4D7B-A595-EF9225AFEA82}</a:tableStyleId>
              </a:tblPr>
              <a:tblGrid>
                <a:gridCol w="9373786">
                  <a:extLst>
                    <a:ext uri="{9D8B030D-6E8A-4147-A177-3AD203B41FA5}">
                      <a16:colId xmlns:a16="http://schemas.microsoft.com/office/drawing/2014/main" val="20000"/>
                    </a:ext>
                  </a:extLst>
                </a:gridCol>
              </a:tblGrid>
              <a:tr h="4603542">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b="1" kern="1200" dirty="0" smtClean="0">
                          <a:solidFill>
                            <a:schemeClr val="accent6">
                              <a:lumMod val="75000"/>
                            </a:schemeClr>
                          </a:solidFill>
                          <a:effectLst>
                            <a:outerShdw blurRad="38100" dist="38100" dir="2700000" algn="tl">
                              <a:srgbClr val="000000">
                                <a:alpha val="43137"/>
                              </a:srgbClr>
                            </a:outerShdw>
                          </a:effectLst>
                          <a:latin typeface="Calibri" pitchFamily="34" charset="0"/>
                          <a:ea typeface="+mn-ea"/>
                          <a:cs typeface="+mn-cs"/>
                        </a:rPr>
                        <a:t>Objetivo: </a:t>
                      </a:r>
                      <a:r>
                        <a:rPr lang="es-ES" sz="1800" b="1" dirty="0" smtClean="0">
                          <a:solidFill>
                            <a:srgbClr val="800080"/>
                          </a:solidFill>
                          <a:latin typeface="Calibri" pitchFamily="34" charset="0"/>
                        </a:rPr>
                        <a:t/>
                      </a:r>
                      <a:br>
                        <a:rPr lang="es-ES" sz="1800" b="1" dirty="0" smtClean="0">
                          <a:solidFill>
                            <a:srgbClr val="800080"/>
                          </a:solidFill>
                          <a:latin typeface="Calibri" pitchFamily="34" charset="0"/>
                        </a:rPr>
                      </a:br>
                      <a:r>
                        <a:rPr lang="es-ES" sz="1800" b="1" dirty="0" smtClean="0">
                          <a:solidFill>
                            <a:srgbClr val="800080"/>
                          </a:solidFill>
                          <a:latin typeface="Calibri" pitchFamily="34" charset="0"/>
                        </a:rPr>
                        <a:t>Fomentar la circularidad en ciudades.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800" b="1" dirty="0" smtClean="0">
                        <a:solidFill>
                          <a:srgbClr val="800080"/>
                        </a:solidFill>
                        <a:latin typeface="Calibri"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b="1" kern="1200" dirty="0" smtClean="0">
                          <a:solidFill>
                            <a:schemeClr val="accent6">
                              <a:lumMod val="75000"/>
                            </a:schemeClr>
                          </a:solidFill>
                          <a:effectLst>
                            <a:outerShdw blurRad="38100" dist="38100" dir="2700000" algn="tl">
                              <a:srgbClr val="000000">
                                <a:alpha val="43137"/>
                              </a:srgbClr>
                            </a:outerShdw>
                          </a:effectLst>
                          <a:latin typeface="Calibri" pitchFamily="34" charset="0"/>
                          <a:ea typeface="+mn-ea"/>
                          <a:cs typeface="+mn-cs"/>
                        </a:rPr>
                        <a:t>Clausulas: </a:t>
                      </a:r>
                      <a:endParaRPr lang="es-ES" sz="1800" b="1" kern="1200" dirty="0" smtClean="0">
                        <a:solidFill>
                          <a:srgbClr val="800080"/>
                        </a:solidFill>
                        <a:effectLst/>
                        <a:latin typeface="Calibri" pitchFamily="34"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b="1" dirty="0" smtClean="0">
                          <a:solidFill>
                            <a:srgbClr val="800080"/>
                          </a:solidFill>
                          <a:latin typeface="Calibri" pitchFamily="34" charset="0"/>
                        </a:rPr>
                        <a:t>Objetivos medibles.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b="1" dirty="0" smtClean="0">
                          <a:solidFill>
                            <a:srgbClr val="800080"/>
                          </a:solidFill>
                          <a:latin typeface="Calibri" pitchFamily="34" charset="0"/>
                        </a:rPr>
                        <a:t>Promoción de prácticas circulares.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b="1" u="sng" dirty="0" smtClean="0">
                          <a:solidFill>
                            <a:srgbClr val="800080"/>
                          </a:solidFill>
                          <a:latin typeface="Calibri" pitchFamily="34" charset="0"/>
                        </a:rPr>
                        <a:t>Marco regulatorio.</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b="1" dirty="0" smtClean="0">
                          <a:solidFill>
                            <a:srgbClr val="800080"/>
                          </a:solidFill>
                          <a:latin typeface="Calibri" pitchFamily="34" charset="0"/>
                        </a:rPr>
                        <a:t>Integración de principios circulares en planificación urbana.</a:t>
                      </a:r>
                      <a:endParaRPr lang="es-ES" sz="1800" b="1" dirty="0" smtClean="0">
                        <a:solidFill>
                          <a:srgbClr val="800080"/>
                        </a:solidFill>
                        <a:latin typeface="Calibri"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sz="1800" b="1" dirty="0" smtClean="0">
                        <a:solidFill>
                          <a:srgbClr val="800080"/>
                        </a:solidFill>
                        <a:latin typeface="Calibri"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sz="1800" b="1" dirty="0" smtClean="0">
                        <a:solidFill>
                          <a:srgbClr val="800080"/>
                        </a:solidFill>
                        <a:latin typeface="Calibri"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sz="1800" b="1" dirty="0" smtClean="0">
                        <a:solidFill>
                          <a:srgbClr val="800080"/>
                        </a:solidFill>
                        <a:latin typeface="Calibri" pitchFamily="34" charset="0"/>
                      </a:endParaRPr>
                    </a:p>
                  </a:txBody>
                  <a:tcPr marL="109728" marR="109728" marT="54864" marB="54864"/>
                </a:tc>
                <a:extLst>
                  <a:ext uri="{0D108BD9-81ED-4DB2-BD59-A6C34878D82A}">
                    <a16:rowId xmlns:a16="http://schemas.microsoft.com/office/drawing/2014/main" val="10000"/>
                  </a:ext>
                </a:extLst>
              </a:tr>
            </a:tbl>
          </a:graphicData>
        </a:graphic>
      </p:graphicFrame>
      <p:sp>
        <p:nvSpPr>
          <p:cNvPr id="13" name="Rectángulo 12"/>
          <p:cNvSpPr/>
          <p:nvPr/>
        </p:nvSpPr>
        <p:spPr>
          <a:xfrm>
            <a:off x="370173" y="698492"/>
            <a:ext cx="9049598" cy="828263"/>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smtClean="0">
                <a:solidFill>
                  <a:schemeClr val="accent6">
                    <a:lumMod val="75000"/>
                  </a:schemeClr>
                </a:solidFill>
                <a:effectLst>
                  <a:outerShdw blurRad="38100" dist="38100" dir="2700000" algn="tl">
                    <a:srgbClr val="000000">
                      <a:alpha val="43137"/>
                    </a:srgbClr>
                  </a:outerShdw>
                </a:effectLst>
                <a:latin typeface="Calibri" pitchFamily="34" charset="0"/>
              </a:rPr>
              <a:t>Declaración de Ciudades Circulares de </a:t>
            </a:r>
            <a:br>
              <a:rPr lang="es-ES" sz="2800" b="1" dirty="0" smtClean="0">
                <a:solidFill>
                  <a:schemeClr val="accent6">
                    <a:lumMod val="75000"/>
                  </a:schemeClr>
                </a:solidFill>
                <a:effectLst>
                  <a:outerShdw blurRad="38100" dist="38100" dir="2700000" algn="tl">
                    <a:srgbClr val="000000">
                      <a:alpha val="43137"/>
                    </a:srgbClr>
                  </a:outerShdw>
                </a:effectLst>
                <a:latin typeface="Calibri" pitchFamily="34" charset="0"/>
              </a:rPr>
            </a:br>
            <a:r>
              <a:rPr lang="es-ES" sz="2800" b="1" dirty="0" smtClean="0">
                <a:solidFill>
                  <a:schemeClr val="accent6">
                    <a:lumMod val="75000"/>
                  </a:schemeClr>
                </a:solidFill>
                <a:effectLst>
                  <a:outerShdw blurRad="38100" dist="38100" dir="2700000" algn="tl">
                    <a:srgbClr val="000000">
                      <a:alpha val="43137"/>
                    </a:srgbClr>
                  </a:outerShdw>
                </a:effectLst>
                <a:latin typeface="Calibri" pitchFamily="34" charset="0"/>
              </a:rPr>
              <a:t>América Latina y del Caribe</a:t>
            </a:r>
            <a:endParaRPr lang="es-AR" sz="2800" b="1" dirty="0">
              <a:solidFill>
                <a:schemeClr val="accent6">
                  <a:lumMod val="75000"/>
                </a:schemeClr>
              </a:solidFill>
              <a:effectLst>
                <a:outerShdw blurRad="38100" dist="38100" dir="2700000" algn="tl">
                  <a:srgbClr val="000000">
                    <a:alpha val="43137"/>
                  </a:srgbClr>
                </a:outerShdw>
              </a:effectLst>
              <a:latin typeface="Calibri" pitchFamily="34" charset="0"/>
            </a:endParaRPr>
          </a:p>
        </p:txBody>
      </p:sp>
      <p:sp>
        <p:nvSpPr>
          <p:cNvPr id="7" name="Rectángulo 6"/>
          <p:cNvSpPr/>
          <p:nvPr/>
        </p:nvSpPr>
        <p:spPr>
          <a:xfrm>
            <a:off x="370173" y="5107274"/>
            <a:ext cx="6659472" cy="1200329"/>
          </a:xfrm>
          <a:prstGeom prst="rect">
            <a:avLst/>
          </a:prstGeom>
        </p:spPr>
        <p:txBody>
          <a:bodyPr wrap="square">
            <a:spAutoFit/>
          </a:bodyPr>
          <a:lstStyle/>
          <a:p>
            <a:pPr marL="285750" lvl="0" indent="-285750">
              <a:buFont typeface="Arial" panose="020B0604020202020204" pitchFamily="34" charset="0"/>
              <a:buChar char="•"/>
              <a:defRPr/>
            </a:pPr>
            <a:r>
              <a:rPr lang="es-ES" b="1" dirty="0" smtClean="0">
                <a:solidFill>
                  <a:schemeClr val="accent6">
                    <a:lumMod val="75000"/>
                  </a:schemeClr>
                </a:solidFill>
                <a:effectLst>
                  <a:outerShdw blurRad="38100" dist="38100" dir="2700000" algn="tl">
                    <a:srgbClr val="000000">
                      <a:alpha val="43137"/>
                    </a:srgbClr>
                  </a:outerShdw>
                </a:effectLst>
                <a:latin typeface="Calibri" pitchFamily="34" charset="0"/>
              </a:rPr>
              <a:t>Compromisos: </a:t>
            </a:r>
            <a:br>
              <a:rPr lang="es-ES" b="1" dirty="0" smtClean="0">
                <a:solidFill>
                  <a:schemeClr val="accent6">
                    <a:lumMod val="75000"/>
                  </a:schemeClr>
                </a:solidFill>
                <a:effectLst>
                  <a:outerShdw blurRad="38100" dist="38100" dir="2700000" algn="tl">
                    <a:srgbClr val="000000">
                      <a:alpha val="43137"/>
                    </a:srgbClr>
                  </a:outerShdw>
                </a:effectLst>
                <a:latin typeface="Calibri" pitchFamily="34" charset="0"/>
              </a:rPr>
            </a:br>
            <a:r>
              <a:rPr lang="es-ES" dirty="0" smtClean="0">
                <a:solidFill>
                  <a:srgbClr val="800080"/>
                </a:solidFill>
                <a:latin typeface="Calibri" pitchFamily="34" charset="0"/>
              </a:rPr>
              <a:t>Trabajo </a:t>
            </a:r>
            <a:r>
              <a:rPr lang="es-ES" dirty="0">
                <a:solidFill>
                  <a:srgbClr val="800080"/>
                </a:solidFill>
                <a:latin typeface="Calibri" pitchFamily="34" charset="0"/>
              </a:rPr>
              <a:t>conjunto en </a:t>
            </a:r>
            <a:r>
              <a:rPr lang="es-ES" dirty="0" smtClean="0">
                <a:solidFill>
                  <a:srgbClr val="800080"/>
                </a:solidFill>
                <a:latin typeface="Calibri" pitchFamily="34" charset="0"/>
              </a:rPr>
              <a:t>prioridades, </a:t>
            </a:r>
            <a:r>
              <a:rPr lang="es-ES" dirty="0">
                <a:solidFill>
                  <a:srgbClr val="800080"/>
                </a:solidFill>
                <a:latin typeface="Calibri" pitchFamily="34" charset="0"/>
              </a:rPr>
              <a:t>Involucrar actores </a:t>
            </a:r>
            <a:r>
              <a:rPr lang="es-ES" dirty="0" smtClean="0">
                <a:solidFill>
                  <a:srgbClr val="800080"/>
                </a:solidFill>
                <a:latin typeface="Calibri" pitchFamily="34" charset="0"/>
              </a:rPr>
              <a:t>clave, documentos </a:t>
            </a:r>
            <a:r>
              <a:rPr lang="es-ES" dirty="0">
                <a:solidFill>
                  <a:srgbClr val="800080"/>
                </a:solidFill>
                <a:latin typeface="Calibri" pitchFamily="34" charset="0"/>
              </a:rPr>
              <a:t>participativos a largo </a:t>
            </a:r>
            <a:r>
              <a:rPr lang="es-ES" dirty="0" smtClean="0">
                <a:solidFill>
                  <a:srgbClr val="800080"/>
                </a:solidFill>
                <a:latin typeface="Calibri" pitchFamily="34" charset="0"/>
              </a:rPr>
              <a:t>plazo, Educación ciudadana, Compartir </a:t>
            </a:r>
            <a:r>
              <a:rPr lang="es-ES" dirty="0">
                <a:solidFill>
                  <a:srgbClr val="800080"/>
                </a:solidFill>
                <a:latin typeface="Calibri" pitchFamily="34" charset="0"/>
              </a:rPr>
              <a:t>avances.</a:t>
            </a:r>
          </a:p>
        </p:txBody>
      </p:sp>
      <p:sp>
        <p:nvSpPr>
          <p:cNvPr id="14" name="Rectángulo 13"/>
          <p:cNvSpPr/>
          <p:nvPr/>
        </p:nvSpPr>
        <p:spPr>
          <a:xfrm>
            <a:off x="370173" y="4111120"/>
            <a:ext cx="5223744" cy="923330"/>
          </a:xfrm>
          <a:prstGeom prst="rect">
            <a:avLst/>
          </a:prstGeom>
        </p:spPr>
        <p:txBody>
          <a:bodyPr wrap="square">
            <a:spAutoFit/>
          </a:bodyPr>
          <a:lstStyle/>
          <a:p>
            <a:pPr marL="285750" lvl="0" indent="-285750">
              <a:buFont typeface="Arial" panose="020B0604020202020204" pitchFamily="34" charset="0"/>
              <a:buChar char="•"/>
              <a:defRPr/>
            </a:pPr>
            <a:r>
              <a:rPr lang="es-ES" b="1" dirty="0" smtClean="0">
                <a:solidFill>
                  <a:schemeClr val="accent6">
                    <a:lumMod val="75000"/>
                  </a:schemeClr>
                </a:solidFill>
                <a:effectLst>
                  <a:outerShdw blurRad="38100" dist="38100" dir="2700000" algn="tl">
                    <a:srgbClr val="000000">
                      <a:alpha val="43137"/>
                    </a:srgbClr>
                  </a:outerShdw>
                </a:effectLst>
                <a:latin typeface="Calibri" pitchFamily="34" charset="0"/>
              </a:rPr>
              <a:t>Alcance Jurídico</a:t>
            </a:r>
            <a:endParaRPr lang="es-ES" b="1" dirty="0">
              <a:solidFill>
                <a:schemeClr val="accent6">
                  <a:lumMod val="75000"/>
                </a:schemeClr>
              </a:solidFill>
              <a:effectLst>
                <a:outerShdw blurRad="38100" dist="38100" dir="2700000" algn="tl">
                  <a:srgbClr val="000000">
                    <a:alpha val="43137"/>
                  </a:srgbClr>
                </a:outerShdw>
              </a:effectLst>
              <a:latin typeface="Calibri" pitchFamily="34" charset="0"/>
            </a:endParaRPr>
          </a:p>
          <a:p>
            <a:pPr lvl="0">
              <a:defRPr/>
            </a:pPr>
            <a:r>
              <a:rPr lang="es-ES" b="1" dirty="0">
                <a:solidFill>
                  <a:srgbClr val="800080"/>
                </a:solidFill>
                <a:latin typeface="Calibri" pitchFamily="34" charset="0"/>
              </a:rPr>
              <a:t>Compromiso voluntario para </a:t>
            </a:r>
            <a:r>
              <a:rPr lang="es-ES" b="1" dirty="0" smtClean="0">
                <a:solidFill>
                  <a:srgbClr val="800080"/>
                </a:solidFill>
                <a:latin typeface="Calibri" pitchFamily="34" charset="0"/>
              </a:rPr>
              <a:t>ciudades, </a:t>
            </a:r>
            <a:br>
              <a:rPr lang="es-ES" b="1" dirty="0" smtClean="0">
                <a:solidFill>
                  <a:srgbClr val="800080"/>
                </a:solidFill>
                <a:latin typeface="Calibri" pitchFamily="34" charset="0"/>
              </a:rPr>
            </a:br>
            <a:r>
              <a:rPr lang="es-ES" b="1" dirty="0" smtClean="0">
                <a:solidFill>
                  <a:srgbClr val="800080"/>
                </a:solidFill>
                <a:latin typeface="Calibri" pitchFamily="34" charset="0"/>
              </a:rPr>
              <a:t>pero con componado el principio de cooperación</a:t>
            </a:r>
            <a:endParaRPr lang="es-ES" b="1" dirty="0">
              <a:solidFill>
                <a:srgbClr val="800080"/>
              </a:solidFill>
              <a:latin typeface="Calibri" pitchFamily="34" charset="0"/>
            </a:endParaRPr>
          </a:p>
        </p:txBody>
      </p:sp>
      <p:pic>
        <p:nvPicPr>
          <p:cNvPr id="3" name="Imagen 2"/>
          <p:cNvPicPr>
            <a:picLocks noChangeAspect="1"/>
          </p:cNvPicPr>
          <p:nvPr/>
        </p:nvPicPr>
        <p:blipFill>
          <a:blip r:embed="rId3"/>
          <a:stretch>
            <a:fillRect/>
          </a:stretch>
        </p:blipFill>
        <p:spPr>
          <a:xfrm>
            <a:off x="9982034" y="-433137"/>
            <a:ext cx="1240171" cy="2086504"/>
          </a:xfrm>
          <a:prstGeom prst="rect">
            <a:avLst/>
          </a:prstGeom>
        </p:spPr>
      </p:pic>
      <p:pic>
        <p:nvPicPr>
          <p:cNvPr id="4" name="Imagen 3"/>
          <p:cNvPicPr>
            <a:picLocks noChangeAspect="1"/>
          </p:cNvPicPr>
          <p:nvPr/>
        </p:nvPicPr>
        <p:blipFill>
          <a:blip r:embed="rId4"/>
          <a:stretch>
            <a:fillRect/>
          </a:stretch>
        </p:blipFill>
        <p:spPr>
          <a:xfrm>
            <a:off x="7529347" y="1632954"/>
            <a:ext cx="4905375" cy="5334000"/>
          </a:xfrm>
          <a:prstGeom prst="rect">
            <a:avLst/>
          </a:prstGeom>
        </p:spPr>
      </p:pic>
    </p:spTree>
    <p:extLst>
      <p:ext uri="{BB962C8B-B14F-4D97-AF65-F5344CB8AC3E}">
        <p14:creationId xmlns:p14="http://schemas.microsoft.com/office/powerpoint/2010/main" val="395847318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Ciudades de proximidad: la Guía de las ciudades de los 15m y territorios de  los 45m - SOSTENIB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971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6134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400865" y="210457"/>
            <a:ext cx="10791135" cy="6647543"/>
          </a:xfrm>
          <a:prstGeom prst="rect">
            <a:avLst/>
          </a:prstGeom>
        </p:spPr>
      </p:pic>
      <p:sp>
        <p:nvSpPr>
          <p:cNvPr id="7" name="12 Rectángulo"/>
          <p:cNvSpPr/>
          <p:nvPr/>
        </p:nvSpPr>
        <p:spPr>
          <a:xfrm>
            <a:off x="7329714" y="-178518"/>
            <a:ext cx="4978400" cy="1569660"/>
          </a:xfrm>
          <a:prstGeom prst="rect">
            <a:avLst/>
          </a:prstGeom>
        </p:spPr>
        <p:txBody>
          <a:bodyPr wrap="square">
            <a:spAutoFit/>
          </a:bodyPr>
          <a:lstStyle/>
          <a:p>
            <a:pPr lvl="0" algn="ctr"/>
            <a:r>
              <a:rPr lang="es-ES" sz="3200" b="1" dirty="0" smtClean="0">
                <a:solidFill>
                  <a:srgbClr val="800080"/>
                </a:solidFill>
                <a:effectLst>
                  <a:outerShdw blurRad="38100" dist="38100" dir="2700000" algn="tl">
                    <a:srgbClr val="000000">
                      <a:alpha val="43137"/>
                    </a:srgbClr>
                  </a:outerShdw>
                </a:effectLst>
                <a:latin typeface="Calibri" pitchFamily="34" charset="0"/>
              </a:rPr>
              <a:t/>
            </a:r>
            <a:br>
              <a:rPr lang="es-ES" sz="3200" b="1" dirty="0" smtClean="0">
                <a:solidFill>
                  <a:srgbClr val="800080"/>
                </a:solidFill>
                <a:effectLst>
                  <a:outerShdw blurRad="38100" dist="38100" dir="2700000" algn="tl">
                    <a:srgbClr val="000000">
                      <a:alpha val="43137"/>
                    </a:srgbClr>
                  </a:outerShdw>
                </a:effectLst>
                <a:latin typeface="Calibri" pitchFamily="34" charset="0"/>
              </a:rPr>
            </a:br>
            <a:r>
              <a:rPr lang="es-ES" sz="3200" b="1" dirty="0" smtClean="0">
                <a:solidFill>
                  <a:srgbClr val="800080"/>
                </a:solidFill>
                <a:effectLst>
                  <a:outerShdw blurRad="38100" dist="38100" dir="2700000" algn="tl">
                    <a:srgbClr val="000000">
                      <a:alpha val="43137"/>
                    </a:srgbClr>
                  </a:outerShdw>
                </a:effectLst>
                <a:latin typeface="Calibri" pitchFamily="34" charset="0"/>
              </a:rPr>
              <a:t>Territorios de 45 minutos</a:t>
            </a:r>
          </a:p>
          <a:p>
            <a:pPr lvl="0" algn="ctr"/>
            <a:r>
              <a:rPr lang="es-ES" sz="3200" b="1" dirty="0" smtClean="0">
                <a:solidFill>
                  <a:srgbClr val="800080"/>
                </a:solidFill>
                <a:effectLst>
                  <a:outerShdw blurRad="38100" dist="38100" dir="2700000" algn="tl">
                    <a:srgbClr val="000000">
                      <a:alpha val="43137"/>
                    </a:srgbClr>
                  </a:outerShdw>
                </a:effectLst>
                <a:latin typeface="Calibri" pitchFamily="34" charset="0"/>
              </a:rPr>
              <a:t> </a:t>
            </a:r>
            <a:endParaRPr lang="es-ES" sz="3200" b="1" dirty="0">
              <a:solidFill>
                <a:srgbClr val="800080"/>
              </a:solidFill>
              <a:effectLst>
                <a:outerShdw blurRad="38100" dist="38100" dir="2700000" algn="tl">
                  <a:srgbClr val="000000">
                    <a:alpha val="43137"/>
                  </a:srgbClr>
                </a:outerShdw>
              </a:effectLst>
              <a:latin typeface="Calibri" pitchFamily="34" charset="0"/>
            </a:endParaRPr>
          </a:p>
        </p:txBody>
      </p:sp>
      <p:sp>
        <p:nvSpPr>
          <p:cNvPr id="9" name="Rectángulo 8"/>
          <p:cNvSpPr/>
          <p:nvPr/>
        </p:nvSpPr>
        <p:spPr>
          <a:xfrm>
            <a:off x="101283" y="313925"/>
            <a:ext cx="4253857" cy="584775"/>
          </a:xfrm>
          <a:prstGeom prst="rect">
            <a:avLst/>
          </a:prstGeom>
        </p:spPr>
        <p:txBody>
          <a:bodyPr wrap="none">
            <a:spAutoFit/>
          </a:bodyPr>
          <a:lstStyle/>
          <a:p>
            <a:r>
              <a:rPr lang="es-ES" sz="3200" b="1" dirty="0">
                <a:solidFill>
                  <a:srgbClr val="800080"/>
                </a:solidFill>
                <a:effectLst>
                  <a:outerShdw blurRad="38100" dist="38100" dir="2700000" algn="tl">
                    <a:srgbClr val="000000">
                      <a:alpha val="43137"/>
                    </a:srgbClr>
                  </a:outerShdw>
                </a:effectLst>
                <a:latin typeface="Calibri" pitchFamily="34" charset="0"/>
              </a:rPr>
              <a:t>Ciudades de 15 minutos</a:t>
            </a:r>
            <a:endParaRPr lang="en-US" sz="3200" dirty="0"/>
          </a:p>
        </p:txBody>
      </p:sp>
    </p:spTree>
    <p:extLst>
      <p:ext uri="{BB962C8B-B14F-4D97-AF65-F5344CB8AC3E}">
        <p14:creationId xmlns:p14="http://schemas.microsoft.com/office/powerpoint/2010/main" val="31965191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0243661" y="5661248"/>
            <a:ext cx="86409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16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AutoShape 2" descr="Los Objetivos del Milenio (ODM) - Objetivos de Desarrollo Sostenib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ángulo 9"/>
          <p:cNvSpPr/>
          <p:nvPr/>
        </p:nvSpPr>
        <p:spPr>
          <a:xfrm>
            <a:off x="3846335" y="160338"/>
            <a:ext cx="1004840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noProof="0" dirty="0" smtClean="0">
                <a:ln>
                  <a:noFill/>
                </a:ln>
                <a:solidFill>
                  <a:srgbClr val="800080"/>
                </a:solidFill>
                <a:effectLst>
                  <a:outerShdw blurRad="38100" dist="38100" dir="2700000" algn="tl">
                    <a:srgbClr val="000000">
                      <a:alpha val="43137"/>
                    </a:srgbClr>
                  </a:outerShdw>
                </a:effectLst>
                <a:uLnTx/>
                <a:uFillTx/>
                <a:latin typeface="Calibri" pitchFamily="34" charset="0"/>
                <a:ea typeface="+mn-ea"/>
                <a:cs typeface="+mn-cs"/>
              </a:rPr>
              <a:t>Ciudad Autónoma de Buenos Aires</a:t>
            </a:r>
            <a:endParaRPr kumimoji="0" lang="es-AR" sz="3600" b="1" i="0" u="none" strike="noStrike" kern="1200" cap="none" spc="0" normalizeH="0" baseline="0" noProof="0" dirty="0">
              <a:ln>
                <a:noFill/>
              </a:ln>
              <a:solidFill>
                <a:srgbClr val="800080"/>
              </a:solidFill>
              <a:effectLst>
                <a:outerShdw blurRad="38100" dist="38100" dir="2700000" algn="tl">
                  <a:srgbClr val="000000">
                    <a:alpha val="43137"/>
                  </a:srgbClr>
                </a:outerShdw>
              </a:effectLst>
              <a:uLnTx/>
              <a:uFillTx/>
              <a:latin typeface="Calibri" pitchFamily="34" charset="0"/>
              <a:ea typeface="+mn-ea"/>
              <a:cs typeface="+mn-cs"/>
            </a:endParaRPr>
          </a:p>
        </p:txBody>
      </p:sp>
      <p:sp>
        <p:nvSpPr>
          <p:cNvPr id="11" name="Rectángulo 10"/>
          <p:cNvSpPr/>
          <p:nvPr/>
        </p:nvSpPr>
        <p:spPr>
          <a:xfrm>
            <a:off x="10226393" y="6309320"/>
            <a:ext cx="1762727" cy="369332"/>
          </a:xfrm>
          <a:prstGeom prst="rect">
            <a:avLst/>
          </a:prstGeom>
        </p:spPr>
        <p:txBody>
          <a:bodyPr wrap="none">
            <a:spAutoFit/>
          </a:bodyPr>
          <a:lstStyle/>
          <a:p>
            <a:pPr marL="329184" marR="0" lvl="0" indent="-329184" algn="ctr" defTabSz="914400" rtl="0" eaLnBrk="1" fontAlgn="auto" latinLnBrk="0" hangingPunct="1">
              <a:lnSpc>
                <a:spcPct val="100000"/>
              </a:lnSpc>
              <a:spcBef>
                <a:spcPts val="0"/>
              </a:spcBef>
              <a:spcAft>
                <a:spcPts val="0"/>
              </a:spcAft>
              <a:buClr>
                <a:srgbClr val="5B9BD5"/>
              </a:buClr>
              <a:buSzPct val="70000"/>
              <a:buFontTx/>
              <a:buNone/>
              <a:tabLst/>
              <a:defRPr/>
            </a:pPr>
            <a:r>
              <a:rPr kumimoji="0" lang="es-AR" sz="1800" b="1" i="0" u="none" strike="noStrike" kern="1200" cap="none" spc="0" normalizeH="0" baseline="0" noProof="0" dirty="0" smtClean="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rPr>
              <a:t>Dr. </a:t>
            </a:r>
            <a:r>
              <a:rPr kumimoji="0" lang="es-AR" sz="1800" b="1" i="0" u="none" strike="noStrike" kern="1200" cap="none" spc="0" normalizeH="0" baseline="0" noProof="0" dirty="0" err="1" smtClean="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rPr>
              <a:t>Rios</a:t>
            </a:r>
            <a:r>
              <a:rPr kumimoji="0" lang="es-AR" sz="1800" b="1" i="0" u="none" strike="noStrike" kern="1200" cap="none" spc="0" normalizeH="0" baseline="0" noProof="0" dirty="0" smtClean="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rPr>
              <a:t> Facundo</a:t>
            </a:r>
            <a:endParaRPr kumimoji="0" lang="es-AR" sz="1800" b="1" i="0" u="none" strike="noStrike" kern="1200" cap="none" spc="0" normalizeH="0" baseline="0" noProof="0" dirty="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endParaRPr>
          </a:p>
        </p:txBody>
      </p:sp>
      <p:graphicFrame>
        <p:nvGraphicFramePr>
          <p:cNvPr id="12" name="13 Tabla"/>
          <p:cNvGraphicFramePr>
            <a:graphicFrameLocks noGrp="1"/>
          </p:cNvGraphicFramePr>
          <p:nvPr>
            <p:extLst>
              <p:ext uri="{D42A27DB-BD31-4B8C-83A1-F6EECF244321}">
                <p14:modId xmlns:p14="http://schemas.microsoft.com/office/powerpoint/2010/main" val="441610755"/>
              </p:ext>
            </p:extLst>
          </p:nvPr>
        </p:nvGraphicFramePr>
        <p:xfrm>
          <a:off x="2615334" y="1705778"/>
          <a:ext cx="9373786" cy="4603542"/>
        </p:xfrm>
        <a:graphic>
          <a:graphicData uri="http://schemas.openxmlformats.org/drawingml/2006/table">
            <a:tbl>
              <a:tblPr firstRow="1" bandRow="1">
                <a:tableStyleId>{C083E6E3-FA7D-4D7B-A595-EF9225AFEA82}</a:tableStyleId>
              </a:tblPr>
              <a:tblGrid>
                <a:gridCol w="9373786">
                  <a:extLst>
                    <a:ext uri="{9D8B030D-6E8A-4147-A177-3AD203B41FA5}">
                      <a16:colId xmlns:a16="http://schemas.microsoft.com/office/drawing/2014/main" val="20000"/>
                    </a:ext>
                  </a:extLst>
                </a:gridCol>
              </a:tblGrid>
              <a:tr h="4603542">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b="1" kern="1200" dirty="0" smtClean="0">
                          <a:solidFill>
                            <a:schemeClr val="accent6">
                              <a:lumMod val="75000"/>
                            </a:schemeClr>
                          </a:solidFill>
                          <a:effectLst>
                            <a:outerShdw blurRad="38100" dist="38100" dir="2700000" algn="tl">
                              <a:srgbClr val="000000">
                                <a:alpha val="43137"/>
                              </a:srgbClr>
                            </a:outerShdw>
                          </a:effectLst>
                          <a:latin typeface="Calibri" pitchFamily="34" charset="0"/>
                          <a:ea typeface="+mn-ea"/>
                          <a:cs typeface="+mn-cs"/>
                        </a:rPr>
                        <a:t>Objetivo: </a:t>
                      </a:r>
                      <a:r>
                        <a:rPr lang="es-ES" sz="1800" b="1" dirty="0" smtClean="0">
                          <a:solidFill>
                            <a:srgbClr val="800080"/>
                          </a:solidFill>
                          <a:latin typeface="Calibri" pitchFamily="34" charset="0"/>
                        </a:rPr>
                        <a:t/>
                      </a:r>
                      <a:br>
                        <a:rPr lang="es-ES" sz="1800" b="1" dirty="0" smtClean="0">
                          <a:solidFill>
                            <a:srgbClr val="800080"/>
                          </a:solidFill>
                          <a:latin typeface="Calibri" pitchFamily="34" charset="0"/>
                        </a:rPr>
                      </a:br>
                      <a:r>
                        <a:rPr lang="es-ES" sz="1800" b="1" dirty="0" smtClean="0">
                          <a:solidFill>
                            <a:srgbClr val="800080"/>
                          </a:solidFill>
                          <a:latin typeface="Calibri" pitchFamily="34" charset="0"/>
                        </a:rPr>
                        <a:t>Implementar la </a:t>
                      </a:r>
                      <a:r>
                        <a:rPr lang="es-ES" sz="1800" b="1" baseline="0" dirty="0" smtClean="0">
                          <a:solidFill>
                            <a:srgbClr val="800080"/>
                          </a:solidFill>
                          <a:latin typeface="Calibri" pitchFamily="34" charset="0"/>
                        </a:rPr>
                        <a:t>Estrategia</a:t>
                      </a:r>
                      <a:r>
                        <a:rPr lang="es-ES" sz="1800" b="1" dirty="0" smtClean="0">
                          <a:solidFill>
                            <a:srgbClr val="800080"/>
                          </a:solidFill>
                          <a:latin typeface="Calibri" pitchFamily="34" charset="0"/>
                        </a:rPr>
                        <a:t> Economía Circular en Buenos Aires.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800" b="1" dirty="0" smtClean="0">
                          <a:solidFill>
                            <a:srgbClr val="800080"/>
                          </a:solidFill>
                          <a:latin typeface="Calibri" pitchFamily="34" charset="0"/>
                        </a:rPr>
                        <a:t>Cumplir con Objetivos de Desarrollo Sostenible y Carbono Neutral 2050.</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800" b="1" dirty="0" smtClean="0">
                        <a:solidFill>
                          <a:srgbClr val="800080"/>
                        </a:solidFill>
                        <a:latin typeface="Calibri"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b="1" kern="1200" dirty="0" smtClean="0">
                          <a:solidFill>
                            <a:schemeClr val="accent6">
                              <a:lumMod val="75000"/>
                            </a:schemeClr>
                          </a:solidFill>
                          <a:effectLst>
                            <a:outerShdw blurRad="38100" dist="38100" dir="2700000" algn="tl">
                              <a:srgbClr val="000000">
                                <a:alpha val="43137"/>
                              </a:srgbClr>
                            </a:outerShdw>
                          </a:effectLst>
                          <a:latin typeface="Calibri" pitchFamily="34" charset="0"/>
                          <a:ea typeface="+mn-ea"/>
                          <a:cs typeface="+mn-cs"/>
                        </a:rPr>
                        <a:t>Gabinete de Economía Circular (REC)</a:t>
                      </a:r>
                      <a:r>
                        <a:rPr lang="es-ES" sz="1800" b="1" dirty="0" smtClean="0">
                          <a:solidFill>
                            <a:srgbClr val="800080"/>
                          </a:solidFill>
                          <a:latin typeface="Calibri" pitchFamily="34" charset="0"/>
                        </a:rPr>
                        <a:t/>
                      </a:r>
                      <a:br>
                        <a:rPr lang="es-ES" sz="1800" b="1" dirty="0" smtClean="0">
                          <a:solidFill>
                            <a:srgbClr val="800080"/>
                          </a:solidFill>
                          <a:latin typeface="Calibri" pitchFamily="34" charset="0"/>
                        </a:rPr>
                      </a:br>
                      <a:r>
                        <a:rPr lang="es-ES" sz="1800" b="1" u="none" dirty="0" smtClean="0">
                          <a:solidFill>
                            <a:srgbClr val="800080"/>
                          </a:solidFill>
                          <a:latin typeface="Calibri" pitchFamily="34" charset="0"/>
                        </a:rPr>
                        <a:t>Articular entre las distintas áreas </a:t>
                      </a:r>
                      <a:br>
                        <a:rPr lang="es-ES" sz="1800" b="1" u="none" dirty="0" smtClean="0">
                          <a:solidFill>
                            <a:srgbClr val="800080"/>
                          </a:solidFill>
                          <a:latin typeface="Calibri" pitchFamily="34" charset="0"/>
                        </a:rPr>
                      </a:br>
                      <a:r>
                        <a:rPr lang="es-ES" sz="1800" b="1" u="none" dirty="0" smtClean="0">
                          <a:solidFill>
                            <a:srgbClr val="800080"/>
                          </a:solidFill>
                          <a:latin typeface="Calibri" pitchFamily="34" charset="0"/>
                        </a:rPr>
                        <a:t>competentes de la </a:t>
                      </a:r>
                      <a:br>
                        <a:rPr lang="es-ES" sz="1800" b="1" u="none" dirty="0" smtClean="0">
                          <a:solidFill>
                            <a:srgbClr val="800080"/>
                          </a:solidFill>
                          <a:latin typeface="Calibri" pitchFamily="34" charset="0"/>
                        </a:rPr>
                      </a:br>
                      <a:r>
                        <a:rPr lang="es-ES" sz="1800" b="1" u="none" dirty="0" smtClean="0">
                          <a:solidFill>
                            <a:srgbClr val="800080"/>
                          </a:solidFill>
                          <a:latin typeface="Calibri" pitchFamily="34" charset="0"/>
                        </a:rPr>
                        <a:t>Administración Pública</a:t>
                      </a:r>
                      <a:endParaRPr lang="es-ES" sz="1800" b="1" u="none" dirty="0" smtClean="0">
                        <a:solidFill>
                          <a:srgbClr val="800080"/>
                        </a:solidFill>
                        <a:latin typeface="Calibri"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sz="1800" b="1" dirty="0" smtClean="0">
                        <a:solidFill>
                          <a:srgbClr val="800080"/>
                        </a:solidFill>
                        <a:latin typeface="Calibri"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sz="1800" b="1" dirty="0" smtClean="0">
                        <a:solidFill>
                          <a:srgbClr val="800080"/>
                        </a:solidFill>
                        <a:latin typeface="Calibri"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sz="1800" b="1" dirty="0" smtClean="0">
                        <a:solidFill>
                          <a:srgbClr val="800080"/>
                        </a:solidFill>
                        <a:latin typeface="Calibri" pitchFamily="34" charset="0"/>
                      </a:endParaRPr>
                    </a:p>
                  </a:txBody>
                  <a:tcPr marL="109728" marR="109728" marT="54864" marB="54864"/>
                </a:tc>
                <a:extLst>
                  <a:ext uri="{0D108BD9-81ED-4DB2-BD59-A6C34878D82A}">
                    <a16:rowId xmlns:a16="http://schemas.microsoft.com/office/drawing/2014/main" val="10000"/>
                  </a:ext>
                </a:extLst>
              </a:tr>
            </a:tbl>
          </a:graphicData>
        </a:graphic>
      </p:graphicFrame>
      <p:sp>
        <p:nvSpPr>
          <p:cNvPr id="13" name="Rectángulo 12"/>
          <p:cNvSpPr/>
          <p:nvPr/>
        </p:nvSpPr>
        <p:spPr>
          <a:xfrm>
            <a:off x="2940149" y="869575"/>
            <a:ext cx="8538320" cy="562453"/>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smtClean="0">
                <a:solidFill>
                  <a:schemeClr val="accent6">
                    <a:lumMod val="75000"/>
                  </a:schemeClr>
                </a:solidFill>
                <a:effectLst>
                  <a:outerShdw blurRad="38100" dist="38100" dir="2700000" algn="tl">
                    <a:srgbClr val="000000">
                      <a:alpha val="43137"/>
                    </a:srgbClr>
                  </a:outerShdw>
                </a:effectLst>
                <a:latin typeface="Calibri" pitchFamily="34" charset="0"/>
              </a:rPr>
              <a:t>Ley Marco de Economía Circular</a:t>
            </a:r>
            <a:endParaRPr lang="es-AR" sz="2800" b="1" dirty="0">
              <a:solidFill>
                <a:schemeClr val="accent6">
                  <a:lumMod val="75000"/>
                </a:schemeClr>
              </a:solidFill>
              <a:effectLst>
                <a:outerShdw blurRad="38100" dist="38100" dir="2700000" algn="tl">
                  <a:srgbClr val="000000">
                    <a:alpha val="43137"/>
                  </a:srgbClr>
                </a:outerShdw>
              </a:effectLst>
              <a:latin typeface="Calibri" pitchFamily="34" charset="0"/>
            </a:endParaRPr>
          </a:p>
        </p:txBody>
      </p:sp>
      <p:pic>
        <p:nvPicPr>
          <p:cNvPr id="6" name="Imagen 5"/>
          <p:cNvPicPr>
            <a:picLocks noChangeAspect="1"/>
          </p:cNvPicPr>
          <p:nvPr/>
        </p:nvPicPr>
        <p:blipFill>
          <a:blip r:embed="rId3"/>
          <a:stretch>
            <a:fillRect/>
          </a:stretch>
        </p:blipFill>
        <p:spPr>
          <a:xfrm>
            <a:off x="151367" y="160338"/>
            <a:ext cx="2463967" cy="6518314"/>
          </a:xfrm>
          <a:prstGeom prst="rect">
            <a:avLst/>
          </a:prstGeom>
          <a:effectLst>
            <a:softEdge rad="177800"/>
          </a:effectLst>
        </p:spPr>
      </p:pic>
      <p:sp>
        <p:nvSpPr>
          <p:cNvPr id="7" name="Rectángulo 6"/>
          <p:cNvSpPr/>
          <p:nvPr/>
        </p:nvSpPr>
        <p:spPr>
          <a:xfrm>
            <a:off x="6981541" y="4737048"/>
            <a:ext cx="4804059" cy="1200329"/>
          </a:xfrm>
          <a:prstGeom prst="rect">
            <a:avLst/>
          </a:prstGeom>
        </p:spPr>
        <p:txBody>
          <a:bodyPr wrap="square">
            <a:spAutoFit/>
          </a:bodyPr>
          <a:lstStyle/>
          <a:p>
            <a:pPr lvl="0">
              <a:defRPr/>
            </a:pPr>
            <a:r>
              <a:rPr lang="es-ES" b="1" dirty="0" smtClean="0">
                <a:solidFill>
                  <a:srgbClr val="800080"/>
                </a:solidFill>
                <a:latin typeface="Calibri" pitchFamily="34" charset="0"/>
              </a:rPr>
              <a:t>23/08/23</a:t>
            </a:r>
            <a:br>
              <a:rPr lang="es-ES" b="1" dirty="0" smtClean="0">
                <a:solidFill>
                  <a:srgbClr val="800080"/>
                </a:solidFill>
                <a:latin typeface="Calibri" pitchFamily="34" charset="0"/>
              </a:rPr>
            </a:br>
            <a:r>
              <a:rPr lang="es-ES" b="1" dirty="0" smtClean="0">
                <a:solidFill>
                  <a:schemeClr val="accent6">
                    <a:lumMod val="75000"/>
                  </a:schemeClr>
                </a:solidFill>
                <a:effectLst>
                  <a:outerShdw blurRad="38100" dist="38100" dir="2700000" algn="tl">
                    <a:srgbClr val="000000">
                      <a:alpha val="43137"/>
                    </a:srgbClr>
                  </a:outerShdw>
                </a:effectLst>
                <a:latin typeface="Calibri" pitchFamily="34" charset="0"/>
              </a:rPr>
              <a:t>Primer </a:t>
            </a:r>
            <a:r>
              <a:rPr lang="es-ES" b="1" dirty="0">
                <a:solidFill>
                  <a:schemeClr val="accent6">
                    <a:lumMod val="75000"/>
                  </a:schemeClr>
                </a:solidFill>
                <a:effectLst>
                  <a:outerShdw blurRad="38100" dist="38100" dir="2700000" algn="tl">
                    <a:srgbClr val="000000">
                      <a:alpha val="43137"/>
                    </a:srgbClr>
                  </a:outerShdw>
                </a:effectLst>
                <a:latin typeface="Calibri" pitchFamily="34" charset="0"/>
              </a:rPr>
              <a:t>Gabinete de Economía Circular </a:t>
            </a:r>
            <a:r>
              <a:rPr lang="es-ES" b="1" dirty="0" smtClean="0">
                <a:solidFill>
                  <a:schemeClr val="accent6">
                    <a:lumMod val="75000"/>
                  </a:schemeClr>
                </a:solidFill>
                <a:effectLst>
                  <a:outerShdw blurRad="38100" dist="38100" dir="2700000" algn="tl">
                    <a:srgbClr val="000000">
                      <a:alpha val="43137"/>
                    </a:srgbClr>
                  </a:outerShdw>
                </a:effectLst>
                <a:latin typeface="Calibri" pitchFamily="34" charset="0"/>
              </a:rPr>
              <a:t>GCBA</a:t>
            </a:r>
            <a:r>
              <a:rPr lang="es-ES" b="1" dirty="0" smtClean="0">
                <a:solidFill>
                  <a:srgbClr val="800080"/>
                </a:solidFill>
                <a:latin typeface="Calibri" pitchFamily="34" charset="0"/>
              </a:rPr>
              <a:t/>
            </a:r>
            <a:br>
              <a:rPr lang="es-ES" b="1" dirty="0" smtClean="0">
                <a:solidFill>
                  <a:srgbClr val="800080"/>
                </a:solidFill>
                <a:latin typeface="Calibri" pitchFamily="34" charset="0"/>
              </a:rPr>
            </a:br>
            <a:r>
              <a:rPr lang="es-ES" b="1" dirty="0" smtClean="0">
                <a:solidFill>
                  <a:srgbClr val="800080"/>
                </a:solidFill>
                <a:latin typeface="Calibri" pitchFamily="34" charset="0"/>
              </a:rPr>
              <a:t>En </a:t>
            </a:r>
            <a:r>
              <a:rPr lang="es-ES" b="1" dirty="0">
                <a:solidFill>
                  <a:srgbClr val="800080"/>
                </a:solidFill>
                <a:latin typeface="Calibri" pitchFamily="34" charset="0"/>
              </a:rPr>
              <a:t>proceso e formación del la Estrategia de Economía Circular de la Ciudad de Buenos Aires.</a:t>
            </a:r>
          </a:p>
        </p:txBody>
      </p:sp>
      <p:pic>
        <p:nvPicPr>
          <p:cNvPr id="2050" name="Picture 2" descr="Ministerio de Educación del Gobierno de la Ciudad de Buenos Aires |  OIT/Cinterf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0444" y="4572676"/>
            <a:ext cx="2655987" cy="1088572"/>
          </a:xfrm>
          <a:prstGeom prst="rect">
            <a:avLst/>
          </a:prstGeom>
          <a:noFill/>
          <a:extLst>
            <a:ext uri="{909E8E84-426E-40DD-AFC4-6F175D3DCCD1}">
              <a14:hiddenFill xmlns:a14="http://schemas.microsoft.com/office/drawing/2010/main">
                <a:solidFill>
                  <a:srgbClr val="FFFFFF"/>
                </a:solidFill>
              </a14:hiddenFill>
            </a:ext>
          </a:extLst>
        </p:spPr>
      </p:pic>
      <p:sp>
        <p:nvSpPr>
          <p:cNvPr id="14" name="Rectángulo 13"/>
          <p:cNvSpPr/>
          <p:nvPr/>
        </p:nvSpPr>
        <p:spPr>
          <a:xfrm>
            <a:off x="7030641" y="2801454"/>
            <a:ext cx="5223744" cy="923330"/>
          </a:xfrm>
          <a:prstGeom prst="rect">
            <a:avLst/>
          </a:prstGeom>
        </p:spPr>
        <p:txBody>
          <a:bodyPr wrap="square">
            <a:spAutoFit/>
          </a:bodyPr>
          <a:lstStyle/>
          <a:p>
            <a:pPr marL="285750" lvl="0" indent="-285750">
              <a:buFont typeface="Arial" panose="020B0604020202020204" pitchFamily="34" charset="0"/>
              <a:buChar char="•"/>
              <a:defRPr/>
            </a:pPr>
            <a:r>
              <a:rPr lang="es-ES" b="1" dirty="0">
                <a:solidFill>
                  <a:schemeClr val="accent6">
                    <a:lumMod val="75000"/>
                  </a:schemeClr>
                </a:solidFill>
                <a:effectLst>
                  <a:outerShdw blurRad="38100" dist="38100" dir="2700000" algn="tl">
                    <a:srgbClr val="000000">
                      <a:alpha val="43137"/>
                    </a:srgbClr>
                  </a:outerShdw>
                </a:effectLst>
                <a:latin typeface="Calibri" pitchFamily="34" charset="0"/>
              </a:rPr>
              <a:t>Mesas Temáticas de Articulación (MTA</a:t>
            </a:r>
            <a:r>
              <a:rPr lang="es-ES" b="1" dirty="0" smtClean="0">
                <a:solidFill>
                  <a:schemeClr val="accent6">
                    <a:lumMod val="75000"/>
                  </a:schemeClr>
                </a:solidFill>
                <a:effectLst>
                  <a:outerShdw blurRad="38100" dist="38100" dir="2700000" algn="tl">
                    <a:srgbClr val="000000">
                      <a:alpha val="43137"/>
                    </a:srgbClr>
                  </a:outerShdw>
                </a:effectLst>
                <a:latin typeface="Calibri" pitchFamily="34" charset="0"/>
              </a:rPr>
              <a:t>)</a:t>
            </a:r>
            <a:r>
              <a:rPr lang="es-ES" b="1" dirty="0" smtClean="0">
                <a:solidFill>
                  <a:srgbClr val="800080"/>
                </a:solidFill>
                <a:latin typeface="Calibri" pitchFamily="34" charset="0"/>
              </a:rPr>
              <a:t/>
            </a:r>
            <a:br>
              <a:rPr lang="es-ES" b="1" dirty="0" smtClean="0">
                <a:solidFill>
                  <a:srgbClr val="800080"/>
                </a:solidFill>
                <a:latin typeface="Calibri" pitchFamily="34" charset="0"/>
              </a:rPr>
            </a:br>
            <a:r>
              <a:rPr lang="es-ES" b="1" dirty="0" smtClean="0">
                <a:solidFill>
                  <a:srgbClr val="800080"/>
                </a:solidFill>
                <a:latin typeface="Calibri" pitchFamily="34" charset="0"/>
              </a:rPr>
              <a:t>Sector </a:t>
            </a:r>
            <a:r>
              <a:rPr lang="es-ES" b="1" dirty="0">
                <a:solidFill>
                  <a:srgbClr val="800080"/>
                </a:solidFill>
                <a:latin typeface="Calibri" pitchFamily="34" charset="0"/>
              </a:rPr>
              <a:t>privado, sociedades civiles, academias </a:t>
            </a:r>
            <a:r>
              <a:rPr lang="es-ES" b="1" dirty="0" smtClean="0">
                <a:solidFill>
                  <a:srgbClr val="800080"/>
                </a:solidFill>
                <a:latin typeface="Calibri" pitchFamily="34" charset="0"/>
              </a:rPr>
              <a:t/>
            </a:r>
            <a:br>
              <a:rPr lang="es-ES" b="1" dirty="0" smtClean="0">
                <a:solidFill>
                  <a:srgbClr val="800080"/>
                </a:solidFill>
                <a:latin typeface="Calibri" pitchFamily="34" charset="0"/>
              </a:rPr>
            </a:br>
            <a:r>
              <a:rPr lang="es-ES" b="1" dirty="0" smtClean="0">
                <a:solidFill>
                  <a:srgbClr val="800080"/>
                </a:solidFill>
                <a:latin typeface="Calibri" pitchFamily="34" charset="0"/>
              </a:rPr>
              <a:t>y unidades productivas</a:t>
            </a:r>
            <a:endParaRPr lang="es-ES" b="1" dirty="0">
              <a:solidFill>
                <a:srgbClr val="800080"/>
              </a:solidFill>
              <a:latin typeface="Calibri" pitchFamily="34" charset="0"/>
            </a:endParaRPr>
          </a:p>
        </p:txBody>
      </p:sp>
      <p:sp>
        <p:nvSpPr>
          <p:cNvPr id="8" name="Rectángulo 7"/>
          <p:cNvSpPr/>
          <p:nvPr/>
        </p:nvSpPr>
        <p:spPr>
          <a:xfrm>
            <a:off x="6562380" y="4043014"/>
            <a:ext cx="5109091" cy="369332"/>
          </a:xfrm>
          <a:prstGeom prst="rect">
            <a:avLst/>
          </a:prstGeom>
        </p:spPr>
        <p:txBody>
          <a:bodyPr wrap="none">
            <a:spAutoFit/>
          </a:bodyPr>
          <a:lstStyle/>
          <a:p>
            <a:pPr algn="just"/>
            <a:r>
              <a:rPr lang="es-ES" b="1" i="0" dirty="0" smtClean="0">
                <a:solidFill>
                  <a:schemeClr val="accent1"/>
                </a:solidFill>
                <a:effectLst/>
                <a:latin typeface="Gotham"/>
              </a:rPr>
              <a:t>Catálogo de productos y servicios circulares</a:t>
            </a:r>
            <a:endParaRPr lang="es-ES" b="1" i="0" dirty="0">
              <a:solidFill>
                <a:schemeClr val="accent1"/>
              </a:solidFill>
              <a:effectLst/>
              <a:latin typeface="Gotham"/>
            </a:endParaRPr>
          </a:p>
        </p:txBody>
      </p:sp>
    </p:spTree>
    <p:extLst>
      <p:ext uri="{BB962C8B-B14F-4D97-AF65-F5344CB8AC3E}">
        <p14:creationId xmlns:p14="http://schemas.microsoft.com/office/powerpoint/2010/main" val="45812103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40954" y="2973727"/>
            <a:ext cx="3493656" cy="1265505"/>
          </a:xfrm>
          <a:prstGeom prst="rect">
            <a:avLst/>
          </a:prstGeom>
        </p:spPr>
      </p:pic>
      <p:pic>
        <p:nvPicPr>
          <p:cNvPr id="2" name="Imagen 1"/>
          <p:cNvPicPr>
            <a:picLocks noChangeAspect="1"/>
          </p:cNvPicPr>
          <p:nvPr/>
        </p:nvPicPr>
        <p:blipFill>
          <a:blip r:embed="rId3"/>
          <a:stretch>
            <a:fillRect/>
          </a:stretch>
        </p:blipFill>
        <p:spPr>
          <a:xfrm>
            <a:off x="4488876" y="1667035"/>
            <a:ext cx="3214248" cy="2762660"/>
          </a:xfrm>
          <a:prstGeom prst="rect">
            <a:avLst/>
          </a:prstGeom>
        </p:spPr>
      </p:pic>
      <p:sp>
        <p:nvSpPr>
          <p:cNvPr id="10" name="12 Rectángulo"/>
          <p:cNvSpPr/>
          <p:nvPr/>
        </p:nvSpPr>
        <p:spPr>
          <a:xfrm>
            <a:off x="0" y="209990"/>
            <a:ext cx="12192000" cy="1077218"/>
          </a:xfrm>
          <a:prstGeom prst="rect">
            <a:avLst/>
          </a:prstGeom>
        </p:spPr>
        <p:txBody>
          <a:bodyPr wrap="square">
            <a:spAutoFit/>
          </a:bodyPr>
          <a:lstStyle/>
          <a:p>
            <a:pPr lvl="0" algn="ctr">
              <a:defRPr/>
            </a:pPr>
            <a:r>
              <a:rPr kumimoji="0" lang="es-AR" sz="3200" b="1" i="0" u="none" strike="noStrike" kern="0" cap="none" spc="0" normalizeH="0" baseline="0" noProof="0" dirty="0" smtClean="0">
                <a:ln>
                  <a:noFill/>
                </a:ln>
                <a:solidFill>
                  <a:srgbClr val="800080"/>
                </a:solidFill>
                <a:effectLst>
                  <a:outerShdw blurRad="38100" dist="38100" dir="2700000" algn="tl">
                    <a:srgbClr val="000000">
                      <a:alpha val="43137"/>
                    </a:srgbClr>
                  </a:outerShdw>
                </a:effectLst>
                <a:uLnTx/>
                <a:uFillTx/>
                <a:latin typeface="Calibri"/>
                <a:ea typeface="+mn-ea"/>
                <a:cs typeface="+mn-cs"/>
              </a:rPr>
              <a:t>Espacios de </a:t>
            </a:r>
            <a:r>
              <a:rPr lang="es-AR" sz="3200" b="1" kern="0" dirty="0" smtClean="0">
                <a:solidFill>
                  <a:srgbClr val="800080"/>
                </a:solidFill>
                <a:effectLst>
                  <a:outerShdw blurRad="38100" dist="38100" dir="2700000" algn="tl">
                    <a:srgbClr val="000000">
                      <a:alpha val="43137"/>
                    </a:srgbClr>
                  </a:outerShdw>
                </a:effectLst>
              </a:rPr>
              <a:t>Gobernanza </a:t>
            </a:r>
            <a:r>
              <a:rPr lang="es-AR" sz="3200" b="1" kern="0" dirty="0">
                <a:solidFill>
                  <a:srgbClr val="800080"/>
                </a:solidFill>
                <a:effectLst>
                  <a:outerShdw blurRad="38100" dist="38100" dir="2700000" algn="tl">
                    <a:srgbClr val="000000">
                      <a:alpha val="43137"/>
                    </a:srgbClr>
                  </a:outerShdw>
                </a:effectLst>
              </a:rPr>
              <a:t>global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3200" b="1" i="0" u="none" strike="noStrike" kern="0" cap="none" spc="0" normalizeH="0" baseline="0" noProof="0" dirty="0" smtClean="0">
              <a:ln>
                <a:noFill/>
              </a:ln>
              <a:solidFill>
                <a:srgbClr val="92D050"/>
              </a:solidFill>
              <a:effectLst>
                <a:outerShdw blurRad="38100" dist="38100" dir="2700000" algn="tl">
                  <a:srgbClr val="000000">
                    <a:alpha val="43137"/>
                  </a:srgbClr>
                </a:outerShdw>
              </a:effectLst>
              <a:uLnTx/>
              <a:uFillTx/>
              <a:latin typeface="Calibri"/>
              <a:ea typeface="+mn-ea"/>
              <a:cs typeface="+mn-cs"/>
            </a:endParaRPr>
          </a:p>
        </p:txBody>
      </p:sp>
      <p:sp>
        <p:nvSpPr>
          <p:cNvPr id="11" name="Rectángulo 10"/>
          <p:cNvSpPr/>
          <p:nvPr/>
        </p:nvSpPr>
        <p:spPr>
          <a:xfrm>
            <a:off x="660095" y="880320"/>
            <a:ext cx="10871810" cy="595086"/>
          </a:xfrm>
          <a:prstGeom prst="rect">
            <a:avLst/>
          </a:prstGeom>
          <a:solidFill>
            <a:srgbClr val="70AD47">
              <a:lumMod val="20000"/>
              <a:lumOff val="80000"/>
            </a:srgbClr>
          </a:solidFill>
          <a:ln w="12700" cap="flat" cmpd="sng" algn="ctr">
            <a:solidFill>
              <a:srgbClr val="70AD47">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smtClean="0">
                <a:ln>
                  <a:noFill/>
                </a:ln>
                <a:solidFill>
                  <a:srgbClr val="70AD47">
                    <a:lumMod val="75000"/>
                  </a:srgbClr>
                </a:solidFill>
                <a:effectLst>
                  <a:outerShdw blurRad="38100" dist="38100" dir="2700000" algn="tl">
                    <a:srgbClr val="000000">
                      <a:alpha val="43137"/>
                    </a:srgbClr>
                  </a:outerShdw>
                </a:effectLst>
                <a:uLnTx/>
                <a:uFillTx/>
                <a:latin typeface="Calibri"/>
                <a:ea typeface="+mn-ea"/>
                <a:cs typeface="+mn-cs"/>
              </a:rPr>
              <a:t>Economía Circular</a:t>
            </a:r>
            <a:endParaRPr kumimoji="0" lang="es-AR" sz="3200" b="1" i="0" u="none" strike="noStrike" kern="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a:ea typeface="+mn-ea"/>
              <a:cs typeface="+mn-cs"/>
            </a:endParaRPr>
          </a:p>
        </p:txBody>
      </p:sp>
      <p:pic>
        <p:nvPicPr>
          <p:cNvPr id="7170" name="Picture 2" descr="No te pierdas la intervención de Fundación Chile en el Foro Mundial de  Economía Circular | F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0832" y="4173024"/>
            <a:ext cx="4551484" cy="256153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órdoba será Sede de la Cumbre Mundial de Economía Circular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1541" y="3292224"/>
            <a:ext cx="2841551" cy="130095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6"/>
          <a:stretch>
            <a:fillRect/>
          </a:stretch>
        </p:blipFill>
        <p:spPr>
          <a:xfrm>
            <a:off x="573158" y="4909809"/>
            <a:ext cx="3561452" cy="1495464"/>
          </a:xfrm>
          <a:prstGeom prst="rect">
            <a:avLst/>
          </a:prstGeom>
        </p:spPr>
      </p:pic>
      <p:pic>
        <p:nvPicPr>
          <p:cNvPr id="6" name="Imagen 5"/>
          <p:cNvPicPr>
            <a:picLocks noChangeAspect="1"/>
          </p:cNvPicPr>
          <p:nvPr/>
        </p:nvPicPr>
        <p:blipFill>
          <a:blip r:embed="rId7"/>
          <a:stretch>
            <a:fillRect/>
          </a:stretch>
        </p:blipFill>
        <p:spPr>
          <a:xfrm>
            <a:off x="8036365" y="1588705"/>
            <a:ext cx="2823069" cy="1247402"/>
          </a:xfrm>
          <a:prstGeom prst="rect">
            <a:avLst/>
          </a:prstGeom>
        </p:spPr>
      </p:pic>
      <p:sp>
        <p:nvSpPr>
          <p:cNvPr id="16" name="Rectángulo 15"/>
          <p:cNvSpPr/>
          <p:nvPr/>
        </p:nvSpPr>
        <p:spPr>
          <a:xfrm>
            <a:off x="9978070" y="6365224"/>
            <a:ext cx="1762727" cy="369332"/>
          </a:xfrm>
          <a:prstGeom prst="rect">
            <a:avLst/>
          </a:prstGeom>
        </p:spPr>
        <p:txBody>
          <a:bodyPr wrap="none">
            <a:spAutoFit/>
          </a:bodyPr>
          <a:lstStyle/>
          <a:p>
            <a:pPr marL="329184" indent="-329184" algn="ctr">
              <a:buClr>
                <a:srgbClr val="5B9BD5"/>
              </a:buClr>
              <a:buSzPct val="70000"/>
            </a:pPr>
            <a:r>
              <a:rPr lang="es-AR" b="1" dirty="0" smtClean="0">
                <a:solidFill>
                  <a:srgbClr val="800080"/>
                </a:solidFill>
                <a:effectLst>
                  <a:outerShdw blurRad="50800" dist="38100" dir="8100000" algn="tr" rotWithShape="0">
                    <a:prstClr val="black">
                      <a:alpha val="40000"/>
                    </a:prstClr>
                  </a:outerShdw>
                </a:effectLst>
                <a:cs typeface="Calibri" pitchFamily="34" charset="0"/>
              </a:rPr>
              <a:t>Dr. Rios Facundo</a:t>
            </a:r>
            <a:endParaRPr lang="es-AR" b="1" dirty="0">
              <a:solidFill>
                <a:srgbClr val="800080"/>
              </a:solidFill>
              <a:effectLst>
                <a:outerShdw blurRad="50800" dist="38100" dir="8100000" algn="tr" rotWithShape="0">
                  <a:prstClr val="black">
                    <a:alpha val="40000"/>
                  </a:prstClr>
                </a:outerShdw>
              </a:effectLst>
              <a:cs typeface="Calibri" pitchFamily="34" charset="0"/>
            </a:endParaRPr>
          </a:p>
        </p:txBody>
      </p:sp>
      <p:pic>
        <p:nvPicPr>
          <p:cNvPr id="8" name="Imagen 7"/>
          <p:cNvPicPr>
            <a:picLocks noChangeAspect="1"/>
          </p:cNvPicPr>
          <p:nvPr/>
        </p:nvPicPr>
        <p:blipFill>
          <a:blip r:embed="rId8"/>
          <a:stretch>
            <a:fillRect/>
          </a:stretch>
        </p:blipFill>
        <p:spPr>
          <a:xfrm>
            <a:off x="4331933" y="4898876"/>
            <a:ext cx="2016445" cy="1109827"/>
          </a:xfrm>
          <a:prstGeom prst="rect">
            <a:avLst/>
          </a:prstGeom>
        </p:spPr>
      </p:pic>
      <p:pic>
        <p:nvPicPr>
          <p:cNvPr id="9" name="Imagen 8"/>
          <p:cNvPicPr>
            <a:picLocks noChangeAspect="1"/>
          </p:cNvPicPr>
          <p:nvPr/>
        </p:nvPicPr>
        <p:blipFill>
          <a:blip r:embed="rId9"/>
          <a:stretch>
            <a:fillRect/>
          </a:stretch>
        </p:blipFill>
        <p:spPr>
          <a:xfrm>
            <a:off x="240682" y="1888442"/>
            <a:ext cx="3717054" cy="680587"/>
          </a:xfrm>
          <a:prstGeom prst="rect">
            <a:avLst/>
          </a:prstGeom>
          <a:effectLst>
            <a:softEdge rad="25400"/>
          </a:effectLst>
        </p:spPr>
      </p:pic>
    </p:spTree>
    <p:extLst>
      <p:ext uri="{BB962C8B-B14F-4D97-AF65-F5344CB8AC3E}">
        <p14:creationId xmlns:p14="http://schemas.microsoft.com/office/powerpoint/2010/main" val="32821120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2 Rectángulo"/>
          <p:cNvSpPr/>
          <p:nvPr/>
        </p:nvSpPr>
        <p:spPr>
          <a:xfrm>
            <a:off x="2112779" y="159187"/>
            <a:ext cx="10375640" cy="707886"/>
          </a:xfrm>
          <a:prstGeom prst="rect">
            <a:avLst/>
          </a:prstGeom>
        </p:spPr>
        <p:txBody>
          <a:bodyPr wrap="square">
            <a:spAutoFit/>
          </a:bodyPr>
          <a:lstStyle/>
          <a:p>
            <a:pPr algn="ctr"/>
            <a:r>
              <a:rPr lang="es-AR" sz="4000" b="1" dirty="0">
                <a:solidFill>
                  <a:srgbClr val="800080"/>
                </a:solidFill>
                <a:effectLst>
                  <a:outerShdw blurRad="38100" dist="38100" dir="2700000" algn="tl">
                    <a:srgbClr val="000000">
                      <a:alpha val="43137"/>
                    </a:srgbClr>
                  </a:outerShdw>
                </a:effectLst>
              </a:rPr>
              <a:t>El ambiente como DDHH </a:t>
            </a:r>
          </a:p>
        </p:txBody>
      </p:sp>
      <p:sp>
        <p:nvSpPr>
          <p:cNvPr id="5" name="Rectángulo 4"/>
          <p:cNvSpPr/>
          <p:nvPr/>
        </p:nvSpPr>
        <p:spPr>
          <a:xfrm>
            <a:off x="2941784" y="914516"/>
            <a:ext cx="9054789" cy="59508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solidFill>
                  <a:srgbClr val="70AD47">
                    <a:lumMod val="75000"/>
                  </a:srgbClr>
                </a:solidFill>
                <a:effectLst>
                  <a:outerShdw blurRad="38100" dist="38100" dir="2700000" algn="tl">
                    <a:srgbClr val="000000">
                      <a:alpha val="43137"/>
                    </a:srgbClr>
                  </a:outerShdw>
                </a:effectLst>
              </a:rPr>
              <a:t>Pronunciamientos Sistema de Naciones </a:t>
            </a:r>
            <a:r>
              <a:rPr lang="es-ES" sz="3200" b="1" dirty="0" smtClean="0">
                <a:solidFill>
                  <a:srgbClr val="70AD47">
                    <a:lumMod val="75000"/>
                  </a:srgbClr>
                </a:solidFill>
                <a:effectLst>
                  <a:outerShdw blurRad="38100" dist="38100" dir="2700000" algn="tl">
                    <a:srgbClr val="000000">
                      <a:alpha val="43137"/>
                    </a:srgbClr>
                  </a:outerShdw>
                </a:effectLst>
              </a:rPr>
              <a:t>Unidas</a:t>
            </a:r>
            <a:endParaRPr lang="es-ES" sz="3200" b="1" dirty="0">
              <a:solidFill>
                <a:srgbClr val="70AD47">
                  <a:lumMod val="75000"/>
                </a:srgbClr>
              </a:solidFill>
              <a:effectLst>
                <a:outerShdw blurRad="38100" dist="38100" dir="2700000" algn="tl">
                  <a:srgbClr val="000000">
                    <a:alpha val="43137"/>
                  </a:srgbClr>
                </a:outerShdw>
              </a:effectLst>
            </a:endParaRPr>
          </a:p>
        </p:txBody>
      </p:sp>
      <p:sp>
        <p:nvSpPr>
          <p:cNvPr id="7" name="Rectángulo 6"/>
          <p:cNvSpPr/>
          <p:nvPr/>
        </p:nvSpPr>
        <p:spPr>
          <a:xfrm>
            <a:off x="10429273" y="-8883"/>
            <a:ext cx="1762727" cy="369332"/>
          </a:xfrm>
          <a:prstGeom prst="rect">
            <a:avLst/>
          </a:prstGeom>
        </p:spPr>
        <p:txBody>
          <a:bodyPr wrap="none">
            <a:spAutoFit/>
          </a:bodyPr>
          <a:lstStyle/>
          <a:p>
            <a:pPr marL="329184" indent="-329184" algn="ctr">
              <a:buClr>
                <a:srgbClr val="5B9BD5"/>
              </a:buClr>
              <a:buSzPct val="70000"/>
            </a:pPr>
            <a:r>
              <a:rPr lang="es-AR" b="1" dirty="0" smtClean="0">
                <a:solidFill>
                  <a:srgbClr val="800080"/>
                </a:solidFill>
                <a:effectLst>
                  <a:outerShdw blurRad="50800" dist="38100" dir="8100000" algn="tr" rotWithShape="0">
                    <a:prstClr val="black">
                      <a:alpha val="40000"/>
                    </a:prstClr>
                  </a:outerShdw>
                </a:effectLst>
                <a:cs typeface="Calibri" pitchFamily="34" charset="0"/>
              </a:rPr>
              <a:t>Dr. Rios Facundo</a:t>
            </a:r>
            <a:endParaRPr lang="es-AR" b="1" dirty="0">
              <a:solidFill>
                <a:srgbClr val="800080"/>
              </a:solidFill>
              <a:effectLst>
                <a:outerShdw blurRad="50800" dist="38100" dir="8100000" algn="tr" rotWithShape="0">
                  <a:prstClr val="black">
                    <a:alpha val="40000"/>
                  </a:prstClr>
                </a:outerShdw>
              </a:effectLst>
              <a:cs typeface="Calibri" pitchFamily="34" charset="0"/>
            </a:endParaRPr>
          </a:p>
        </p:txBody>
      </p:sp>
      <p:pic>
        <p:nvPicPr>
          <p:cNvPr id="10" name="Imagen 9"/>
          <p:cNvPicPr>
            <a:picLocks noChangeAspect="1"/>
          </p:cNvPicPr>
          <p:nvPr/>
        </p:nvPicPr>
        <p:blipFill>
          <a:blip r:embed="rId2"/>
          <a:stretch>
            <a:fillRect/>
          </a:stretch>
        </p:blipFill>
        <p:spPr>
          <a:xfrm>
            <a:off x="9938606" y="1563389"/>
            <a:ext cx="981334" cy="981334"/>
          </a:xfrm>
          <a:prstGeom prst="rect">
            <a:avLst/>
          </a:prstGeom>
        </p:spPr>
      </p:pic>
      <p:pic>
        <p:nvPicPr>
          <p:cNvPr id="2" name="Imagen 1"/>
          <p:cNvPicPr>
            <a:picLocks noChangeAspect="1"/>
          </p:cNvPicPr>
          <p:nvPr/>
        </p:nvPicPr>
        <p:blipFill>
          <a:blip r:embed="rId3"/>
          <a:stretch>
            <a:fillRect/>
          </a:stretch>
        </p:blipFill>
        <p:spPr>
          <a:xfrm>
            <a:off x="132104" y="98474"/>
            <a:ext cx="2554825" cy="6580178"/>
          </a:xfrm>
          <a:prstGeom prst="rect">
            <a:avLst/>
          </a:prstGeom>
          <a:effectLst>
            <a:softEdge rad="177800"/>
          </a:effectLst>
        </p:spPr>
      </p:pic>
      <p:sp>
        <p:nvSpPr>
          <p:cNvPr id="3" name="Rectángulo 2"/>
          <p:cNvSpPr/>
          <p:nvPr/>
        </p:nvSpPr>
        <p:spPr>
          <a:xfrm>
            <a:off x="2895599" y="1862860"/>
            <a:ext cx="6096000" cy="1200329"/>
          </a:xfrm>
          <a:prstGeom prst="rect">
            <a:avLst/>
          </a:prstGeom>
        </p:spPr>
        <p:txBody>
          <a:bodyPr>
            <a:spAutoFit/>
          </a:bodyPr>
          <a:lstStyle/>
          <a:p>
            <a:pPr marL="342900" lvl="0" indent="-342900">
              <a:buFont typeface="Arial" panose="020B0604020202020204" pitchFamily="34" charset="0"/>
              <a:buChar char="•"/>
              <a:defRPr/>
            </a:pPr>
            <a:r>
              <a:rPr lang="es-ES" b="1" dirty="0" smtClean="0">
                <a:solidFill>
                  <a:schemeClr val="accent6">
                    <a:lumMod val="75000"/>
                  </a:schemeClr>
                </a:solidFill>
                <a:effectLst>
                  <a:outerShdw blurRad="38100" dist="38100" dir="2700000" algn="tl">
                    <a:srgbClr val="000000">
                      <a:alpha val="43137"/>
                    </a:srgbClr>
                  </a:outerShdw>
                </a:effectLst>
                <a:latin typeface="Calibri" pitchFamily="34" charset="0"/>
              </a:rPr>
              <a:t>21 Consejo de Derechos Humanos  </a:t>
            </a:r>
            <a:r>
              <a:rPr lang="es-ES" b="1" dirty="0" smtClean="0">
                <a:solidFill>
                  <a:srgbClr val="800080"/>
                </a:solidFill>
                <a:latin typeface="Calibri" pitchFamily="34" charset="0"/>
              </a:rPr>
              <a:t/>
            </a:r>
            <a:br>
              <a:rPr lang="es-ES" b="1" dirty="0" smtClean="0">
                <a:solidFill>
                  <a:srgbClr val="800080"/>
                </a:solidFill>
                <a:latin typeface="Calibri" pitchFamily="34" charset="0"/>
              </a:rPr>
            </a:br>
            <a:r>
              <a:rPr lang="es-ES" b="1" dirty="0" smtClean="0">
                <a:solidFill>
                  <a:srgbClr val="800080"/>
                </a:solidFill>
                <a:latin typeface="Calibri" pitchFamily="34" charset="0"/>
              </a:rPr>
              <a:t>Reconoce el derecho a un medio ambiente limpio, saludable y sostenible como un derecho humano importante para el disfrute de los derechos humanos. </a:t>
            </a:r>
            <a:endParaRPr lang="es-ES" b="1" dirty="0">
              <a:solidFill>
                <a:srgbClr val="800080"/>
              </a:solidFill>
              <a:latin typeface="Calibri" pitchFamily="34" charset="0"/>
            </a:endParaRPr>
          </a:p>
        </p:txBody>
      </p:sp>
      <p:sp>
        <p:nvSpPr>
          <p:cNvPr id="6" name="Rectángulo 5"/>
          <p:cNvSpPr/>
          <p:nvPr/>
        </p:nvSpPr>
        <p:spPr>
          <a:xfrm>
            <a:off x="2913743" y="3147361"/>
            <a:ext cx="4900246" cy="954107"/>
          </a:xfrm>
          <a:prstGeom prst="rect">
            <a:avLst/>
          </a:prstGeom>
        </p:spPr>
        <p:txBody>
          <a:bodyPr wrap="square">
            <a:spAutoFit/>
          </a:bodyPr>
          <a:lstStyle/>
          <a:p>
            <a:pPr lvl="0">
              <a:defRPr/>
            </a:pPr>
            <a:r>
              <a:rPr lang="es-ES" sz="1400" b="1" dirty="0" smtClean="0">
                <a:solidFill>
                  <a:schemeClr val="accent1"/>
                </a:solidFill>
                <a:latin typeface="Calibri" pitchFamily="34" charset="0"/>
              </a:rPr>
              <a:t>Relacionado </a:t>
            </a:r>
            <a:r>
              <a:rPr lang="es-ES" sz="1400" b="1" dirty="0">
                <a:solidFill>
                  <a:schemeClr val="accent1"/>
                </a:solidFill>
                <a:latin typeface="Calibri" pitchFamily="34" charset="0"/>
              </a:rPr>
              <a:t>a la vigencia del derecho internacional, esto dentro del marco de la promoción y protección de todos los derechos humanos, civiles, políticos, económicos, sociales y culturales, incluido el derecho al desarrollo.</a:t>
            </a:r>
          </a:p>
        </p:txBody>
      </p:sp>
      <p:sp>
        <p:nvSpPr>
          <p:cNvPr id="8" name="Rectángulo 7"/>
          <p:cNvSpPr/>
          <p:nvPr/>
        </p:nvSpPr>
        <p:spPr>
          <a:xfrm>
            <a:off x="7380636" y="1853585"/>
            <a:ext cx="1791516" cy="369332"/>
          </a:xfrm>
          <a:prstGeom prst="rect">
            <a:avLst/>
          </a:prstGeom>
        </p:spPr>
        <p:txBody>
          <a:bodyPr wrap="none">
            <a:spAutoFit/>
          </a:bodyPr>
          <a:lstStyle/>
          <a:p>
            <a:r>
              <a:rPr lang="es-ES" smtClean="0">
                <a:solidFill>
                  <a:schemeClr val="accent6">
                    <a:lumMod val="75000"/>
                  </a:schemeClr>
                </a:solidFill>
                <a:latin typeface="Calibri" pitchFamily="34" charset="0"/>
              </a:rPr>
              <a:t>octubre </a:t>
            </a:r>
            <a:r>
              <a:rPr lang="es-ES">
                <a:solidFill>
                  <a:schemeClr val="accent6">
                    <a:lumMod val="75000"/>
                  </a:schemeClr>
                </a:solidFill>
                <a:latin typeface="Calibri" pitchFamily="34" charset="0"/>
              </a:rPr>
              <a:t>de 2021 </a:t>
            </a:r>
            <a:endParaRPr lang="en-US"/>
          </a:p>
        </p:txBody>
      </p:sp>
      <p:sp>
        <p:nvSpPr>
          <p:cNvPr id="13" name="Rectángulo 12"/>
          <p:cNvSpPr/>
          <p:nvPr/>
        </p:nvSpPr>
        <p:spPr>
          <a:xfrm>
            <a:off x="2913743" y="4365081"/>
            <a:ext cx="9082830" cy="2277547"/>
          </a:xfrm>
          <a:prstGeom prst="rect">
            <a:avLst/>
          </a:prstGeom>
          <a:ln>
            <a:solidFill>
              <a:schemeClr val="accent1">
                <a:lumMod val="50000"/>
              </a:schemeClr>
            </a:solidFill>
          </a:ln>
        </p:spPr>
        <p:txBody>
          <a:bodyPr wrap="square">
            <a:spAutoFit/>
          </a:bodyPr>
          <a:lstStyle/>
          <a:p>
            <a:pPr marL="342900" lvl="0" indent="-342900">
              <a:buFont typeface="Arial" panose="020B0604020202020204" pitchFamily="34" charset="0"/>
              <a:buChar char="•"/>
              <a:defRPr/>
            </a:pPr>
            <a:r>
              <a:rPr lang="es-ES" b="1" dirty="0">
                <a:solidFill>
                  <a:schemeClr val="accent6">
                    <a:lumMod val="75000"/>
                  </a:schemeClr>
                </a:solidFill>
                <a:effectLst>
                  <a:outerShdw blurRad="38100" dist="38100" dir="2700000" algn="tl">
                    <a:srgbClr val="000000">
                      <a:alpha val="43137"/>
                    </a:srgbClr>
                  </a:outerShdw>
                </a:effectLst>
                <a:latin typeface="Calibri" pitchFamily="34" charset="0"/>
              </a:rPr>
              <a:t>Asamblea General </a:t>
            </a:r>
            <a:r>
              <a:rPr lang="es-ES" b="1" dirty="0" smtClean="0">
                <a:solidFill>
                  <a:schemeClr val="accent6">
                    <a:lumMod val="75000"/>
                  </a:schemeClr>
                </a:solidFill>
                <a:effectLst>
                  <a:outerShdw blurRad="38100" dist="38100" dir="2700000" algn="tl">
                    <a:srgbClr val="000000">
                      <a:alpha val="43137"/>
                    </a:srgbClr>
                  </a:outerShdw>
                </a:effectLst>
                <a:latin typeface="Calibri" pitchFamily="34" charset="0"/>
              </a:rPr>
              <a:t>- ONU</a:t>
            </a:r>
            <a:r>
              <a:rPr lang="es-ES" b="1" dirty="0">
                <a:solidFill>
                  <a:srgbClr val="800080"/>
                </a:solidFill>
                <a:latin typeface="Calibri" pitchFamily="34" charset="0"/>
              </a:rPr>
              <a:t/>
            </a:r>
            <a:br>
              <a:rPr lang="es-ES" b="1" dirty="0">
                <a:solidFill>
                  <a:srgbClr val="800080"/>
                </a:solidFill>
                <a:latin typeface="Calibri" pitchFamily="34" charset="0"/>
              </a:rPr>
            </a:br>
            <a:r>
              <a:rPr lang="es-ES" b="1" dirty="0" smtClean="0">
                <a:solidFill>
                  <a:srgbClr val="800080"/>
                </a:solidFill>
                <a:latin typeface="Calibri" pitchFamily="34" charset="0"/>
              </a:rPr>
              <a:t>Declaró </a:t>
            </a:r>
            <a:r>
              <a:rPr lang="es-ES" b="1" dirty="0">
                <a:solidFill>
                  <a:srgbClr val="800080"/>
                </a:solidFill>
                <a:latin typeface="Calibri" pitchFamily="34" charset="0"/>
              </a:rPr>
              <a:t>el acceso a un ambiente limpio y saludable, un derecho humano universal</a:t>
            </a:r>
            <a:r>
              <a:rPr lang="es-ES" b="1" dirty="0" smtClean="0">
                <a:solidFill>
                  <a:srgbClr val="800080"/>
                </a:solidFill>
                <a:latin typeface="Calibri" pitchFamily="34" charset="0"/>
              </a:rPr>
              <a:t>.</a:t>
            </a:r>
            <a:r>
              <a:rPr lang="es-ES" b="1" dirty="0">
                <a:solidFill>
                  <a:srgbClr val="800080"/>
                </a:solidFill>
                <a:latin typeface="Calibri" pitchFamily="34" charset="0"/>
              </a:rPr>
              <a:t/>
            </a:r>
            <a:br>
              <a:rPr lang="es-ES" b="1" dirty="0">
                <a:solidFill>
                  <a:srgbClr val="800080"/>
                </a:solidFill>
                <a:latin typeface="Calibri" pitchFamily="34" charset="0"/>
              </a:rPr>
            </a:br>
            <a:r>
              <a:rPr lang="es-ES" b="1" dirty="0">
                <a:solidFill>
                  <a:srgbClr val="800080"/>
                </a:solidFill>
                <a:latin typeface="Calibri" pitchFamily="34" charset="0"/>
              </a:rPr>
              <a:t>161 votos a favor, 8 abstenciones y sin votos en </a:t>
            </a:r>
            <a:r>
              <a:rPr lang="es-ES" b="1" dirty="0" smtClean="0">
                <a:solidFill>
                  <a:srgbClr val="800080"/>
                </a:solidFill>
                <a:latin typeface="Calibri" pitchFamily="34" charset="0"/>
              </a:rPr>
              <a:t>contra</a:t>
            </a:r>
          </a:p>
          <a:p>
            <a:pPr marL="342900" lvl="0" indent="-342900">
              <a:buFont typeface="Arial" panose="020B0604020202020204" pitchFamily="34" charset="0"/>
              <a:buChar char="•"/>
              <a:defRPr/>
            </a:pPr>
            <a:endParaRPr lang="es-ES" b="1" dirty="0">
              <a:solidFill>
                <a:srgbClr val="800080"/>
              </a:solidFill>
              <a:latin typeface="Calibri" pitchFamily="34" charset="0"/>
            </a:endParaRPr>
          </a:p>
          <a:p>
            <a:pPr lvl="0">
              <a:defRPr/>
            </a:pPr>
            <a:r>
              <a:rPr lang="es-AR" sz="1400" b="1" dirty="0" smtClean="0">
                <a:solidFill>
                  <a:schemeClr val="accent1"/>
                </a:solidFill>
                <a:latin typeface="Calibri" pitchFamily="34" charset="0"/>
              </a:rPr>
              <a:t>Reconoce que los impactos generados por el ser humano y sus consecutivas en cambio climático, la gestión y el uso insostenibles de los recursos naturales, y su contaminación, la gestión inadecuada de los productos químicos y los residuos, y la consiguiente pérdida de biodiversidad interfieren en el pleno goce del derecho al ambiente, y que los daños ambientales, tanto directas como indirectas, interfieren de forma contundente en el disfrute efectivo de todos los derechos humanos.</a:t>
            </a:r>
            <a:endParaRPr lang="es-ES" sz="1400" b="1" dirty="0">
              <a:solidFill>
                <a:schemeClr val="accent1"/>
              </a:solidFill>
              <a:latin typeface="Calibri" pitchFamily="34" charset="0"/>
            </a:endParaRPr>
          </a:p>
        </p:txBody>
      </p:sp>
      <p:sp>
        <p:nvSpPr>
          <p:cNvPr id="14" name="Rectángulo 13"/>
          <p:cNvSpPr/>
          <p:nvPr/>
        </p:nvSpPr>
        <p:spPr>
          <a:xfrm>
            <a:off x="8991599" y="2715177"/>
            <a:ext cx="2639773" cy="1477328"/>
          </a:xfrm>
          <a:prstGeom prst="rect">
            <a:avLst/>
          </a:prstGeom>
          <a:ln>
            <a:solidFill>
              <a:schemeClr val="accent1"/>
            </a:solidFill>
          </a:ln>
        </p:spPr>
        <p:txBody>
          <a:bodyPr wrap="square">
            <a:spAutoFit/>
          </a:bodyPr>
          <a:lstStyle/>
          <a:p>
            <a:pPr lvl="0" algn="ctr">
              <a:defRPr/>
            </a:pPr>
            <a:r>
              <a:rPr lang="es-ES" b="1" dirty="0" smtClean="0">
                <a:solidFill>
                  <a:schemeClr val="accent6">
                    <a:lumMod val="75000"/>
                  </a:schemeClr>
                </a:solidFill>
                <a:effectLst>
                  <a:outerShdw blurRad="38100" dist="38100" dir="2700000" algn="tl">
                    <a:srgbClr val="000000">
                      <a:alpha val="43137"/>
                    </a:srgbClr>
                  </a:outerShdw>
                </a:effectLst>
                <a:latin typeface="Calibri" pitchFamily="34" charset="0"/>
              </a:rPr>
              <a:t>Informes </a:t>
            </a:r>
            <a:r>
              <a:rPr lang="es-ES" b="1" dirty="0">
                <a:solidFill>
                  <a:schemeClr val="accent6">
                    <a:lumMod val="75000"/>
                  </a:schemeClr>
                </a:solidFill>
                <a:effectLst>
                  <a:outerShdw blurRad="38100" dist="38100" dir="2700000" algn="tl">
                    <a:srgbClr val="000000">
                      <a:alpha val="43137"/>
                    </a:srgbClr>
                  </a:outerShdw>
                </a:effectLst>
                <a:latin typeface="Calibri" pitchFamily="34" charset="0"/>
              </a:rPr>
              <a:t>del Relator Especial ante el Consejo de Derechos Humanos de las Naciones Unidas</a:t>
            </a:r>
            <a:r>
              <a:rPr lang="es-ES" b="1" dirty="0">
                <a:solidFill>
                  <a:srgbClr val="800080"/>
                </a:solidFill>
                <a:latin typeface="Calibri" pitchFamily="34" charset="0"/>
              </a:rPr>
              <a:t/>
            </a:r>
            <a:br>
              <a:rPr lang="es-ES" b="1" dirty="0">
                <a:solidFill>
                  <a:srgbClr val="800080"/>
                </a:solidFill>
                <a:latin typeface="Calibri" pitchFamily="34" charset="0"/>
              </a:rPr>
            </a:br>
            <a:r>
              <a:rPr lang="es-ES" b="1" dirty="0" smtClean="0">
                <a:solidFill>
                  <a:srgbClr val="800080"/>
                </a:solidFill>
                <a:latin typeface="Calibri" pitchFamily="34" charset="0"/>
              </a:rPr>
              <a:t>Anexo </a:t>
            </a:r>
            <a:r>
              <a:rPr lang="es-ES" b="1" dirty="0">
                <a:solidFill>
                  <a:srgbClr val="800080"/>
                </a:solidFill>
                <a:latin typeface="Calibri" pitchFamily="34" charset="0"/>
              </a:rPr>
              <a:t>- Buenas prácticas</a:t>
            </a:r>
          </a:p>
        </p:txBody>
      </p:sp>
      <p:sp>
        <p:nvSpPr>
          <p:cNvPr id="15" name="Rectángulo 14"/>
          <p:cNvSpPr/>
          <p:nvPr/>
        </p:nvSpPr>
        <p:spPr>
          <a:xfrm>
            <a:off x="10540184" y="4350099"/>
            <a:ext cx="1468672" cy="369332"/>
          </a:xfrm>
          <a:prstGeom prst="rect">
            <a:avLst/>
          </a:prstGeom>
        </p:spPr>
        <p:txBody>
          <a:bodyPr wrap="none">
            <a:spAutoFit/>
          </a:bodyPr>
          <a:lstStyle/>
          <a:p>
            <a:r>
              <a:rPr lang="es-ES">
                <a:solidFill>
                  <a:schemeClr val="accent6">
                    <a:lumMod val="75000"/>
                  </a:schemeClr>
                </a:solidFill>
                <a:latin typeface="Calibri" pitchFamily="34" charset="0"/>
              </a:rPr>
              <a:t>junio de 2022</a:t>
            </a:r>
            <a:endParaRPr lang="en-US"/>
          </a:p>
        </p:txBody>
      </p:sp>
    </p:spTree>
    <p:extLst>
      <p:ext uri="{BB962C8B-B14F-4D97-AF65-F5344CB8AC3E}">
        <p14:creationId xmlns:p14="http://schemas.microsoft.com/office/powerpoint/2010/main" val="9405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6 Imagen" descr="desacople new.jpg"/>
          <p:cNvPicPr>
            <a:picLocks noChangeAspect="1"/>
          </p:cNvPicPr>
          <p:nvPr/>
        </p:nvPicPr>
        <p:blipFill>
          <a:blip r:embed="rId2"/>
          <a:stretch>
            <a:fillRect/>
          </a:stretch>
        </p:blipFill>
        <p:spPr>
          <a:xfrm>
            <a:off x="4947062" y="1001486"/>
            <a:ext cx="7270953" cy="5669473"/>
          </a:xfrm>
          <a:prstGeom prst="rect">
            <a:avLst/>
          </a:prstGeom>
        </p:spPr>
      </p:pic>
      <p:sp>
        <p:nvSpPr>
          <p:cNvPr id="5" name="17 Rectángulo"/>
          <p:cNvSpPr/>
          <p:nvPr/>
        </p:nvSpPr>
        <p:spPr>
          <a:xfrm>
            <a:off x="840737" y="3257260"/>
            <a:ext cx="3941832"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800080"/>
                </a:solidFill>
                <a:effectLst/>
                <a:uLnTx/>
                <a:uFillTx/>
                <a:latin typeface="Calibri"/>
                <a:ea typeface="+mn-ea"/>
                <a:cs typeface="Calibri" pitchFamily="34" charset="0"/>
              </a:rPr>
              <a:t>Impulsar el desacople del </a:t>
            </a:r>
            <a:r>
              <a:rPr kumimoji="0" lang="es-ES_tradnl" sz="2400" b="1" i="0" u="none" strike="noStrike" kern="0" cap="none" spc="0" normalizeH="0" baseline="0" noProof="0" dirty="0">
                <a:ln>
                  <a:noFill/>
                </a:ln>
                <a:solidFill>
                  <a:srgbClr val="70AD47">
                    <a:lumMod val="75000"/>
                  </a:srgbClr>
                </a:solidFill>
                <a:effectLst/>
                <a:uLnTx/>
                <a:uFillTx/>
                <a:latin typeface="Calibri"/>
                <a:ea typeface="+mn-ea"/>
                <a:cs typeface="+mn-cs"/>
              </a:rPr>
              <a:t>crecimiento económico </a:t>
            </a:r>
            <a:r>
              <a:rPr kumimoji="0" lang="es-ES_tradnl" sz="2400" b="1" i="0" u="none" strike="noStrike" kern="1200" cap="none" spc="0" normalizeH="0" baseline="0" noProof="0" dirty="0">
                <a:ln>
                  <a:noFill/>
                </a:ln>
                <a:solidFill>
                  <a:srgbClr val="800080"/>
                </a:solidFill>
                <a:effectLst/>
                <a:uLnTx/>
                <a:uFillTx/>
                <a:latin typeface="Calibri"/>
                <a:ea typeface="+mn-ea"/>
                <a:cs typeface="Calibri" pitchFamily="34" charset="0"/>
              </a:rPr>
              <a:t>del uso intensivo de los recursos y los impactos ambientales</a:t>
            </a:r>
          </a:p>
        </p:txBody>
      </p:sp>
      <p:sp>
        <p:nvSpPr>
          <p:cNvPr id="8" name="Rectángulo 7"/>
          <p:cNvSpPr/>
          <p:nvPr/>
        </p:nvSpPr>
        <p:spPr>
          <a:xfrm>
            <a:off x="329213" y="275772"/>
            <a:ext cx="9235701" cy="1132114"/>
          </a:xfrm>
          <a:prstGeom prst="rect">
            <a:avLst/>
          </a:prstGeom>
          <a:solidFill>
            <a:srgbClr val="70AD47">
              <a:lumMod val="20000"/>
              <a:lumOff val="80000"/>
            </a:srgbClr>
          </a:solidFill>
          <a:ln w="12700" cap="flat" cmpd="sng" algn="ctr">
            <a:solidFill>
              <a:srgbClr val="70AD47">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0" cap="none" spc="0" normalizeH="0" baseline="0" noProof="0" dirty="0">
                <a:ln>
                  <a:noFill/>
                </a:ln>
                <a:solidFill>
                  <a:srgbClr val="70AD47">
                    <a:lumMod val="75000"/>
                  </a:srgbClr>
                </a:solidFill>
                <a:effectLst/>
                <a:uLnTx/>
                <a:uFillTx/>
                <a:latin typeface="Calibri"/>
                <a:ea typeface="+mn-ea"/>
                <a:cs typeface="+mn-cs"/>
              </a:rPr>
              <a:t>Oportunidades de la gobernanza de los recursos naturales para </a:t>
            </a:r>
            <a:r>
              <a:rPr kumimoji="0" lang="es-ES" sz="3200" b="1" i="0" u="none" strike="noStrike" kern="0" cap="none" spc="0" normalizeH="0" baseline="0" noProof="0" dirty="0" smtClean="0">
                <a:ln>
                  <a:noFill/>
                </a:ln>
                <a:solidFill>
                  <a:srgbClr val="70AD47">
                    <a:lumMod val="75000"/>
                  </a:srgbClr>
                </a:solidFill>
                <a:effectLst/>
                <a:uLnTx/>
                <a:uFillTx/>
                <a:latin typeface="Calibri"/>
                <a:ea typeface="+mn-ea"/>
                <a:cs typeface="+mn-cs"/>
              </a:rPr>
              <a:t>la Economía Circular</a:t>
            </a:r>
            <a:endParaRPr kumimoji="0" lang="es-ES" sz="3200" b="1" i="0" u="none" strike="noStrike" kern="0" cap="none" spc="0" normalizeH="0" baseline="0" noProof="0" dirty="0">
              <a:ln>
                <a:noFill/>
              </a:ln>
              <a:solidFill>
                <a:srgbClr val="70AD47">
                  <a:lumMod val="75000"/>
                </a:srgbClr>
              </a:solidFill>
              <a:effectLst/>
              <a:uLnTx/>
              <a:uFillTx/>
              <a:latin typeface="Calibri"/>
              <a:ea typeface="+mn-ea"/>
              <a:cs typeface="+mn-cs"/>
            </a:endParaRPr>
          </a:p>
        </p:txBody>
      </p:sp>
    </p:spTree>
    <p:extLst>
      <p:ext uri="{BB962C8B-B14F-4D97-AF65-F5344CB8AC3E}">
        <p14:creationId xmlns:p14="http://schemas.microsoft.com/office/powerpoint/2010/main" val="23324868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911424" y="3573017"/>
            <a:ext cx="2246650" cy="3508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80" b="0" i="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a:t>
            </a:r>
          </a:p>
        </p:txBody>
      </p:sp>
      <p:sp>
        <p:nvSpPr>
          <p:cNvPr id="8" name="7 Rectángulo"/>
          <p:cNvSpPr/>
          <p:nvPr/>
        </p:nvSpPr>
        <p:spPr>
          <a:xfrm>
            <a:off x="1745410" y="346511"/>
            <a:ext cx="1044658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1200" cap="none" spc="0" normalizeH="0" baseline="0" noProof="0" dirty="0" smtClean="0">
                <a:ln>
                  <a:noFill/>
                </a:ln>
                <a:solidFill>
                  <a:srgbClr val="800080"/>
                </a:solidFill>
                <a:effectLst>
                  <a:outerShdw blurRad="38100" dist="38100" dir="2700000" algn="tl">
                    <a:srgbClr val="000000">
                      <a:alpha val="43137"/>
                    </a:srgbClr>
                  </a:outerShdw>
                </a:effectLst>
                <a:uLnTx/>
                <a:uFillTx/>
                <a:latin typeface="Calibri" panose="020F0502020204030204"/>
                <a:ea typeface="+mn-ea"/>
                <a:cs typeface="+mn-cs"/>
              </a:rPr>
              <a:t>Camino a la </a:t>
            </a:r>
            <a:r>
              <a:rPr kumimoji="0" lang="es-AR" sz="3200" b="1" i="0" u="none" strike="noStrike" kern="1200" cap="none" spc="0" normalizeH="0" baseline="0" noProof="0" dirty="0" smtClean="0">
                <a:ln>
                  <a:noFill/>
                </a:ln>
                <a:solidFill>
                  <a:srgbClr val="800080"/>
                </a:solidFill>
                <a:effectLst>
                  <a:outerShdw blurRad="38100" dist="38100" dir="2700000" algn="tl">
                    <a:srgbClr val="000000">
                      <a:alpha val="43137"/>
                    </a:srgbClr>
                  </a:outerShdw>
                </a:effectLst>
                <a:uLnTx/>
                <a:uFillTx/>
                <a:latin typeface="Calibri" panose="020F0502020204030204"/>
                <a:ea typeface="+mn-ea"/>
                <a:cs typeface="+mn-cs"/>
              </a:rPr>
              <a:t>sostenibilidad</a:t>
            </a:r>
            <a:endParaRPr kumimoji="0" lang="es-AR" sz="3200" b="1" i="0" u="none" strike="noStrike" kern="1200" cap="none" spc="0" normalizeH="0" baseline="0" noProof="0" dirty="0">
              <a:ln>
                <a:noFill/>
              </a:ln>
              <a:solidFill>
                <a:srgbClr val="800080"/>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4" name="Imagen 3"/>
          <p:cNvPicPr>
            <a:picLocks noChangeAspect="1"/>
          </p:cNvPicPr>
          <p:nvPr/>
        </p:nvPicPr>
        <p:blipFill>
          <a:blip r:embed="rId3"/>
          <a:stretch>
            <a:fillRect/>
          </a:stretch>
        </p:blipFill>
        <p:spPr>
          <a:xfrm>
            <a:off x="0" y="0"/>
            <a:ext cx="1898079" cy="6858000"/>
          </a:xfrm>
          <a:prstGeom prst="rect">
            <a:avLst/>
          </a:prstGeom>
          <a:effectLst>
            <a:softEdge rad="152400"/>
          </a:effectLst>
        </p:spPr>
      </p:pic>
      <p:pic>
        <p:nvPicPr>
          <p:cNvPr id="2" name="Imagen 1"/>
          <p:cNvPicPr>
            <a:picLocks noChangeAspect="1"/>
          </p:cNvPicPr>
          <p:nvPr/>
        </p:nvPicPr>
        <p:blipFill>
          <a:blip r:embed="rId4"/>
          <a:stretch>
            <a:fillRect/>
          </a:stretch>
        </p:blipFill>
        <p:spPr>
          <a:xfrm>
            <a:off x="2595734" y="1924123"/>
            <a:ext cx="8414285" cy="2473688"/>
          </a:xfrm>
          <a:prstGeom prst="rect">
            <a:avLst/>
          </a:prstGeom>
        </p:spPr>
      </p:pic>
      <p:sp>
        <p:nvSpPr>
          <p:cNvPr id="11" name="Rectángulo 10"/>
          <p:cNvSpPr/>
          <p:nvPr/>
        </p:nvSpPr>
        <p:spPr>
          <a:xfrm>
            <a:off x="2136581" y="1040107"/>
            <a:ext cx="9800375" cy="59508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1200" cap="none" spc="0" normalizeH="0" baseline="0" noProof="0" dirty="0" smtClean="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a:ea typeface="+mn-ea"/>
                <a:cs typeface="+mn-cs"/>
              </a:rPr>
              <a:t>Economía Lineal</a:t>
            </a:r>
            <a:endParaRPr kumimoji="0" lang="es-AR" sz="32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6" name="Imagen 5"/>
          <p:cNvPicPr>
            <a:picLocks noChangeAspect="1"/>
          </p:cNvPicPr>
          <p:nvPr/>
        </p:nvPicPr>
        <p:blipFill>
          <a:blip r:embed="rId5"/>
          <a:stretch>
            <a:fillRect/>
          </a:stretch>
        </p:blipFill>
        <p:spPr>
          <a:xfrm rot="5400000">
            <a:off x="5274570" y="1906685"/>
            <a:ext cx="1766637" cy="7786706"/>
          </a:xfrm>
          <a:prstGeom prst="rect">
            <a:avLst/>
          </a:prstGeom>
        </p:spPr>
      </p:pic>
      <p:sp>
        <p:nvSpPr>
          <p:cNvPr id="13" name="Rectángulo 12"/>
          <p:cNvSpPr/>
          <p:nvPr/>
        </p:nvSpPr>
        <p:spPr>
          <a:xfrm>
            <a:off x="10091531" y="6371775"/>
            <a:ext cx="1762727" cy="369332"/>
          </a:xfrm>
          <a:prstGeom prst="rect">
            <a:avLst/>
          </a:prstGeom>
        </p:spPr>
        <p:txBody>
          <a:bodyPr wrap="none">
            <a:spAutoFit/>
          </a:bodyPr>
          <a:lstStyle/>
          <a:p>
            <a:pPr marL="329184" indent="-329184" algn="ctr">
              <a:buClr>
                <a:schemeClr val="accent1"/>
              </a:buClr>
              <a:buSzPct val="70000"/>
            </a:pPr>
            <a:r>
              <a:rPr lang="es-AR" b="1" dirty="0" smtClean="0">
                <a:solidFill>
                  <a:srgbClr val="800080"/>
                </a:solidFill>
                <a:effectLst>
                  <a:outerShdw blurRad="50800" dist="38100" dir="8100000" algn="tr" rotWithShape="0">
                    <a:prstClr val="black">
                      <a:alpha val="40000"/>
                    </a:prstClr>
                  </a:outerShdw>
                </a:effectLst>
                <a:latin typeface="Calibri" pitchFamily="34" charset="0"/>
                <a:cs typeface="Calibri" pitchFamily="34" charset="0"/>
              </a:rPr>
              <a:t>Dr. </a:t>
            </a:r>
            <a:r>
              <a:rPr lang="es-AR" b="1" dirty="0" err="1" smtClean="0">
                <a:solidFill>
                  <a:srgbClr val="800080"/>
                </a:solidFill>
                <a:effectLst>
                  <a:outerShdw blurRad="50800" dist="38100" dir="8100000" algn="tr" rotWithShape="0">
                    <a:prstClr val="black">
                      <a:alpha val="40000"/>
                    </a:prstClr>
                  </a:outerShdw>
                </a:effectLst>
                <a:latin typeface="Calibri" pitchFamily="34" charset="0"/>
                <a:cs typeface="Calibri" pitchFamily="34" charset="0"/>
              </a:rPr>
              <a:t>Rios</a:t>
            </a:r>
            <a:r>
              <a:rPr lang="es-AR" b="1" dirty="0" smtClean="0">
                <a:solidFill>
                  <a:srgbClr val="800080"/>
                </a:solidFill>
                <a:effectLst>
                  <a:outerShdw blurRad="50800" dist="38100" dir="8100000" algn="tr" rotWithShape="0">
                    <a:prstClr val="black">
                      <a:alpha val="40000"/>
                    </a:prstClr>
                  </a:outerShdw>
                </a:effectLst>
                <a:latin typeface="Calibri" pitchFamily="34" charset="0"/>
                <a:cs typeface="Calibri" pitchFamily="34" charset="0"/>
              </a:rPr>
              <a:t> Facundo</a:t>
            </a:r>
            <a:endParaRPr lang="es-AR" b="1" dirty="0">
              <a:solidFill>
                <a:srgbClr val="800080"/>
              </a:solidFill>
              <a:effectLst>
                <a:outerShdw blurRad="50800" dist="38100" dir="8100000" algn="tr" rotWithShape="0">
                  <a:prstClr val="black">
                    <a:alpha val="40000"/>
                  </a:prstClr>
                </a:outerShdw>
              </a:effectLst>
              <a:latin typeface="Calibri" pitchFamily="34" charset="0"/>
              <a:cs typeface="Calibri" pitchFamily="34" charset="0"/>
            </a:endParaRPr>
          </a:p>
        </p:txBody>
      </p:sp>
    </p:spTree>
    <p:extLst>
      <p:ext uri="{BB962C8B-B14F-4D97-AF65-F5344CB8AC3E}">
        <p14:creationId xmlns:p14="http://schemas.microsoft.com/office/powerpoint/2010/main" val="419239113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10243662" y="5541327"/>
            <a:ext cx="86409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0" tIns="54859" rIns="109720" bIns="54859" rtlCol="0" anchor="ctr"/>
          <a:lstStyle/>
          <a:p>
            <a:pPr algn="ctr"/>
            <a:endParaRPr lang="es-AR" sz="2160" dirty="0">
              <a:solidFill>
                <a:prstClr val="white"/>
              </a:solidFill>
            </a:endParaRPr>
          </a:p>
        </p:txBody>
      </p:sp>
      <p:pic>
        <p:nvPicPr>
          <p:cNvPr id="3" name="Imagen 2"/>
          <p:cNvPicPr>
            <a:picLocks noChangeAspect="1"/>
          </p:cNvPicPr>
          <p:nvPr/>
        </p:nvPicPr>
        <p:blipFill>
          <a:blip r:embed="rId3"/>
          <a:stretch>
            <a:fillRect/>
          </a:stretch>
        </p:blipFill>
        <p:spPr>
          <a:xfrm>
            <a:off x="0" y="0"/>
            <a:ext cx="1662545" cy="6858000"/>
          </a:xfrm>
          <a:prstGeom prst="rect">
            <a:avLst/>
          </a:prstGeom>
          <a:effectLst>
            <a:softEdge rad="76200"/>
          </a:effectLst>
        </p:spPr>
      </p:pic>
      <p:sp>
        <p:nvSpPr>
          <p:cNvPr id="6" name="Rectángulo 5"/>
          <p:cNvSpPr/>
          <p:nvPr/>
        </p:nvSpPr>
        <p:spPr>
          <a:xfrm>
            <a:off x="10226394" y="6472705"/>
            <a:ext cx="1762727" cy="369332"/>
          </a:xfrm>
          <a:prstGeom prst="rect">
            <a:avLst/>
          </a:prstGeom>
        </p:spPr>
        <p:txBody>
          <a:bodyPr wrap="none">
            <a:spAutoFit/>
          </a:bodyPr>
          <a:lstStyle/>
          <a:p>
            <a:pPr marL="329184" indent="-329184" algn="ctr">
              <a:buClr>
                <a:srgbClr val="5B9BD5"/>
              </a:buClr>
              <a:buSzPct val="70000"/>
            </a:pPr>
            <a:r>
              <a:rPr lang="es-AR" b="1" dirty="0" smtClean="0">
                <a:solidFill>
                  <a:srgbClr val="800080"/>
                </a:solidFill>
                <a:effectLst>
                  <a:outerShdw blurRad="50800" dist="38100" dir="8100000" algn="tr" rotWithShape="0">
                    <a:prstClr val="black">
                      <a:alpha val="40000"/>
                    </a:prstClr>
                  </a:outerShdw>
                </a:effectLst>
                <a:cs typeface="Calibri" pitchFamily="34" charset="0"/>
              </a:rPr>
              <a:t>Dr. Rios Facundo</a:t>
            </a:r>
            <a:endParaRPr lang="es-AR" b="1" dirty="0">
              <a:solidFill>
                <a:srgbClr val="800080"/>
              </a:solidFill>
              <a:effectLst>
                <a:outerShdw blurRad="50800" dist="38100" dir="8100000" algn="tr" rotWithShape="0">
                  <a:prstClr val="black">
                    <a:alpha val="40000"/>
                  </a:prstClr>
                </a:outerShdw>
              </a:effectLst>
              <a:cs typeface="Calibri" pitchFamily="34" charset="0"/>
            </a:endParaRPr>
          </a:p>
        </p:txBody>
      </p:sp>
      <p:graphicFrame>
        <p:nvGraphicFramePr>
          <p:cNvPr id="20" name="19 Diagrama"/>
          <p:cNvGraphicFramePr/>
          <p:nvPr>
            <p:extLst/>
          </p:nvPr>
        </p:nvGraphicFramePr>
        <p:xfrm>
          <a:off x="1969478" y="897424"/>
          <a:ext cx="9379358" cy="63755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 name="Rectángulo 14"/>
          <p:cNvSpPr/>
          <p:nvPr/>
        </p:nvSpPr>
        <p:spPr>
          <a:xfrm>
            <a:off x="4834078" y="2935523"/>
            <a:ext cx="3650158" cy="1754326"/>
          </a:xfrm>
          <a:prstGeom prst="rect">
            <a:avLst/>
          </a:prstGeom>
        </p:spPr>
        <p:txBody>
          <a:bodyPr wrap="square">
            <a:spAutoFit/>
          </a:bodyPr>
          <a:lstStyle/>
          <a:p>
            <a:pPr lvl="0" algn="ctr"/>
            <a:r>
              <a:rPr lang="es-AR" sz="3600" b="1" dirty="0">
                <a:solidFill>
                  <a:srgbClr val="800080"/>
                </a:solidFill>
                <a:effectLst>
                  <a:outerShdw blurRad="38100" dist="38100" dir="2700000" algn="tl">
                    <a:srgbClr val="000000">
                      <a:alpha val="43137"/>
                    </a:srgbClr>
                  </a:outerShdw>
                </a:effectLst>
              </a:rPr>
              <a:t>Normativa y </a:t>
            </a:r>
          </a:p>
          <a:p>
            <a:pPr lvl="0" algn="ctr"/>
            <a:r>
              <a:rPr lang="es-AR" sz="3600" b="1" dirty="0">
                <a:solidFill>
                  <a:srgbClr val="800080"/>
                </a:solidFill>
                <a:effectLst>
                  <a:outerShdw blurRad="38100" dist="38100" dir="2700000" algn="tl">
                    <a:srgbClr val="000000">
                      <a:alpha val="43137"/>
                    </a:srgbClr>
                  </a:outerShdw>
                </a:effectLst>
              </a:rPr>
              <a:t>Principios</a:t>
            </a:r>
            <a:br>
              <a:rPr lang="es-AR" sz="3600" b="1" dirty="0">
                <a:solidFill>
                  <a:srgbClr val="800080"/>
                </a:solidFill>
                <a:effectLst>
                  <a:outerShdw blurRad="38100" dist="38100" dir="2700000" algn="tl">
                    <a:srgbClr val="000000">
                      <a:alpha val="43137"/>
                    </a:srgbClr>
                  </a:outerShdw>
                </a:effectLst>
              </a:rPr>
            </a:br>
            <a:r>
              <a:rPr lang="es-AR" sz="3600" b="1" dirty="0">
                <a:solidFill>
                  <a:srgbClr val="800080"/>
                </a:solidFill>
                <a:effectLst>
                  <a:outerShdw blurRad="38100" dist="38100" dir="2700000" algn="tl">
                    <a:srgbClr val="000000">
                      <a:alpha val="43137"/>
                    </a:srgbClr>
                  </a:outerShdw>
                </a:effectLst>
              </a:rPr>
              <a:t>Ambientales</a:t>
            </a:r>
          </a:p>
        </p:txBody>
      </p:sp>
      <p:sp>
        <p:nvSpPr>
          <p:cNvPr id="22" name="Rectángulo 9"/>
          <p:cNvSpPr/>
          <p:nvPr/>
        </p:nvSpPr>
        <p:spPr>
          <a:xfrm>
            <a:off x="2238087" y="106667"/>
            <a:ext cx="9110749" cy="595086"/>
          </a:xfrm>
          <a:prstGeom prst="rect">
            <a:avLst/>
          </a:prstGeom>
          <a:solidFill>
            <a:srgbClr val="70AD47">
              <a:lumMod val="20000"/>
              <a:lumOff val="80000"/>
            </a:srgbClr>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smtClean="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a:ea typeface="+mn-ea"/>
                <a:cs typeface="+mn-cs"/>
              </a:rPr>
              <a:t>DESAFIOS en la implementación</a:t>
            </a:r>
            <a:r>
              <a:rPr kumimoji="0" lang="es-AR" sz="3200" b="1" i="0" u="none" strike="noStrike" kern="0" cap="none" spc="0" normalizeH="0" noProof="0" dirty="0" smtClean="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a:ea typeface="+mn-ea"/>
                <a:cs typeface="+mn-cs"/>
              </a:rPr>
              <a:t> de los Principios</a:t>
            </a:r>
            <a:endParaRPr kumimoji="0" lang="es-AR" sz="3200" b="1" i="0" u="none" strike="noStrike" kern="0" cap="none" spc="0" normalizeH="0" baseline="0" noProof="0" dirty="0" smtClean="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0" name="Rectángulo 9"/>
          <p:cNvSpPr/>
          <p:nvPr/>
        </p:nvSpPr>
        <p:spPr>
          <a:xfrm>
            <a:off x="5553172" y="189797"/>
            <a:ext cx="1916906" cy="191690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Tree>
    <p:extLst>
      <p:ext uri="{BB962C8B-B14F-4D97-AF65-F5344CB8AC3E}">
        <p14:creationId xmlns:p14="http://schemas.microsoft.com/office/powerpoint/2010/main" val="25954674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Brechas Interfaz ciencia.jpg"/>
          <p:cNvPicPr>
            <a:picLocks noChangeAspect="1"/>
          </p:cNvPicPr>
          <p:nvPr/>
        </p:nvPicPr>
        <p:blipFill>
          <a:blip r:embed="rId2"/>
          <a:stretch>
            <a:fillRect/>
          </a:stretch>
        </p:blipFill>
        <p:spPr>
          <a:xfrm>
            <a:off x="513731" y="1420252"/>
            <a:ext cx="5617688" cy="5325365"/>
          </a:xfrm>
          <a:prstGeom prst="rect">
            <a:avLst/>
          </a:prstGeom>
        </p:spPr>
      </p:pic>
      <p:sp>
        <p:nvSpPr>
          <p:cNvPr id="8" name="8 Rectángulo"/>
          <p:cNvSpPr/>
          <p:nvPr/>
        </p:nvSpPr>
        <p:spPr>
          <a:xfrm>
            <a:off x="5429242" y="1903399"/>
            <a:ext cx="6360003" cy="1384995"/>
          </a:xfrm>
          <a:prstGeom prst="rect">
            <a:avLst/>
          </a:prstGeom>
        </p:spPr>
        <p:txBody>
          <a:bodyPr wrap="square">
            <a:spAutoFit/>
          </a:bodyPr>
          <a:lstStyle/>
          <a:p>
            <a:pPr algn="ctr"/>
            <a:r>
              <a:rPr lang="es-ES_tradnl" sz="2800" b="1" dirty="0">
                <a:solidFill>
                  <a:srgbClr val="800080"/>
                </a:solidFill>
                <a:effectLst>
                  <a:outerShdw blurRad="38100" dist="38100" dir="2700000" algn="tl">
                    <a:srgbClr val="000000">
                      <a:alpha val="43137"/>
                    </a:srgbClr>
                  </a:outerShdw>
                </a:effectLst>
                <a:cs typeface="Calibri" pitchFamily="34" charset="0"/>
              </a:rPr>
              <a:t>Promover la interfaz ciencia-política para la toma de decisiones basadas en evidencia científica</a:t>
            </a:r>
            <a:endParaRPr lang="es-AR" sz="2800" b="1" dirty="0">
              <a:solidFill>
                <a:srgbClr val="800080"/>
              </a:solidFill>
              <a:effectLst>
                <a:outerShdw blurRad="38100" dist="38100" dir="2700000" algn="tl">
                  <a:srgbClr val="000000">
                    <a:alpha val="43137"/>
                  </a:srgbClr>
                </a:outerShdw>
              </a:effectLst>
              <a:cs typeface="Calibri" pitchFamily="34" charset="0"/>
            </a:endParaRPr>
          </a:p>
        </p:txBody>
      </p:sp>
      <p:pic>
        <p:nvPicPr>
          <p:cNvPr id="9" name="9 Imagen" descr="irep_unep.png"/>
          <p:cNvPicPr>
            <a:picLocks noChangeAspect="1"/>
          </p:cNvPicPr>
          <p:nvPr/>
        </p:nvPicPr>
        <p:blipFill>
          <a:blip r:embed="rId3" cstate="print"/>
          <a:stretch>
            <a:fillRect/>
          </a:stretch>
        </p:blipFill>
        <p:spPr>
          <a:xfrm>
            <a:off x="7798959" y="3861497"/>
            <a:ext cx="1516391" cy="1035812"/>
          </a:xfrm>
          <a:prstGeom prst="rect">
            <a:avLst/>
          </a:prstGeom>
        </p:spPr>
      </p:pic>
      <p:pic>
        <p:nvPicPr>
          <p:cNvPr id="10" name="10 Imagen" descr="ipbes.png"/>
          <p:cNvPicPr>
            <a:picLocks noChangeAspect="1"/>
          </p:cNvPicPr>
          <p:nvPr/>
        </p:nvPicPr>
        <p:blipFill>
          <a:blip r:embed="rId4" cstate="print"/>
          <a:stretch>
            <a:fillRect/>
          </a:stretch>
        </p:blipFill>
        <p:spPr>
          <a:xfrm>
            <a:off x="7122556" y="4841826"/>
            <a:ext cx="1201657" cy="1201657"/>
          </a:xfrm>
          <a:prstGeom prst="rect">
            <a:avLst/>
          </a:prstGeom>
        </p:spPr>
      </p:pic>
      <p:pic>
        <p:nvPicPr>
          <p:cNvPr id="11" name="11 Imagen" descr="IPES.jpg"/>
          <p:cNvPicPr>
            <a:picLocks noChangeAspect="1"/>
          </p:cNvPicPr>
          <p:nvPr/>
        </p:nvPicPr>
        <p:blipFill>
          <a:blip r:embed="rId5">
            <a:clrChange>
              <a:clrFrom>
                <a:srgbClr val="EBEBEB"/>
              </a:clrFrom>
              <a:clrTo>
                <a:srgbClr val="EBEBEB">
                  <a:alpha val="0"/>
                </a:srgbClr>
              </a:clrTo>
            </a:clrChange>
          </a:blip>
          <a:stretch>
            <a:fillRect/>
          </a:stretch>
        </p:blipFill>
        <p:spPr>
          <a:xfrm>
            <a:off x="8609244" y="5156538"/>
            <a:ext cx="886945" cy="886945"/>
          </a:xfrm>
          <a:prstGeom prst="rect">
            <a:avLst/>
          </a:prstGeom>
        </p:spPr>
      </p:pic>
      <p:pic>
        <p:nvPicPr>
          <p:cNvPr id="12" name="12 Imagen" descr="ipcc3.jpg"/>
          <p:cNvPicPr>
            <a:picLocks noChangeAspect="1"/>
          </p:cNvPicPr>
          <p:nvPr/>
        </p:nvPicPr>
        <p:blipFill>
          <a:blip r:embed="rId6" cstate="print"/>
          <a:stretch>
            <a:fillRect/>
          </a:stretch>
        </p:blipFill>
        <p:spPr>
          <a:xfrm>
            <a:off x="9781220" y="4298218"/>
            <a:ext cx="1087217" cy="1087217"/>
          </a:xfrm>
          <a:prstGeom prst="rect">
            <a:avLst/>
          </a:prstGeom>
        </p:spPr>
      </p:pic>
      <p:pic>
        <p:nvPicPr>
          <p:cNvPr id="2" name="Imagen 1"/>
          <p:cNvPicPr>
            <a:picLocks noChangeAspect="1"/>
          </p:cNvPicPr>
          <p:nvPr/>
        </p:nvPicPr>
        <p:blipFill>
          <a:blip r:embed="rId7"/>
          <a:stretch>
            <a:fillRect/>
          </a:stretch>
        </p:blipFill>
        <p:spPr>
          <a:xfrm>
            <a:off x="0" y="-15494"/>
            <a:ext cx="12192000" cy="1435746"/>
          </a:xfrm>
          <a:prstGeom prst="rect">
            <a:avLst/>
          </a:prstGeom>
          <a:effectLst>
            <a:softEdge rad="76200"/>
          </a:effectLst>
        </p:spPr>
      </p:pic>
      <p:sp>
        <p:nvSpPr>
          <p:cNvPr id="14" name="Rectángulo 13"/>
          <p:cNvSpPr/>
          <p:nvPr/>
        </p:nvSpPr>
        <p:spPr>
          <a:xfrm>
            <a:off x="10226394" y="6472705"/>
            <a:ext cx="1762727" cy="369332"/>
          </a:xfrm>
          <a:prstGeom prst="rect">
            <a:avLst/>
          </a:prstGeom>
        </p:spPr>
        <p:txBody>
          <a:bodyPr wrap="none">
            <a:spAutoFit/>
          </a:bodyPr>
          <a:lstStyle/>
          <a:p>
            <a:pPr marL="329184" indent="-329184" algn="ctr">
              <a:buClr>
                <a:srgbClr val="5B9BD5"/>
              </a:buClr>
              <a:buSzPct val="70000"/>
            </a:pPr>
            <a:r>
              <a:rPr lang="es-AR" b="1" dirty="0" smtClean="0">
                <a:solidFill>
                  <a:srgbClr val="800080"/>
                </a:solidFill>
                <a:effectLst>
                  <a:outerShdw blurRad="50800" dist="38100" dir="8100000" algn="tr" rotWithShape="0">
                    <a:prstClr val="black">
                      <a:alpha val="40000"/>
                    </a:prstClr>
                  </a:outerShdw>
                </a:effectLst>
                <a:cs typeface="Calibri" pitchFamily="34" charset="0"/>
              </a:rPr>
              <a:t>Dr. Rios Facundo</a:t>
            </a:r>
            <a:endParaRPr lang="es-AR" b="1" dirty="0">
              <a:solidFill>
                <a:srgbClr val="800080"/>
              </a:solidFill>
              <a:effectLst>
                <a:outerShdw blurRad="50800" dist="38100" dir="8100000" algn="tr" rotWithShape="0">
                  <a:prstClr val="black">
                    <a:alpha val="40000"/>
                  </a:prstClr>
                </a:outerShdw>
              </a:effectLst>
              <a:cs typeface="Calibri" pitchFamily="34" charset="0"/>
            </a:endParaRPr>
          </a:p>
        </p:txBody>
      </p:sp>
    </p:spTree>
    <p:extLst>
      <p:ext uri="{BB962C8B-B14F-4D97-AF65-F5344CB8AC3E}">
        <p14:creationId xmlns:p14="http://schemas.microsoft.com/office/powerpoint/2010/main" val="32715722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911424" y="3573017"/>
            <a:ext cx="2246650" cy="3508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80" b="0" i="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a:t>
            </a:r>
          </a:p>
        </p:txBody>
      </p:sp>
      <p:sp>
        <p:nvSpPr>
          <p:cNvPr id="8" name="7 Rectángulo"/>
          <p:cNvSpPr/>
          <p:nvPr/>
        </p:nvSpPr>
        <p:spPr>
          <a:xfrm>
            <a:off x="1745411" y="346511"/>
            <a:ext cx="1004454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1200" cap="none" spc="0" normalizeH="0" baseline="0" noProof="0" dirty="0" smtClean="0">
                <a:ln>
                  <a:noFill/>
                </a:ln>
                <a:solidFill>
                  <a:srgbClr val="800080"/>
                </a:solidFill>
                <a:effectLst>
                  <a:outerShdw blurRad="38100" dist="38100" dir="2700000" algn="tl">
                    <a:srgbClr val="000000">
                      <a:alpha val="43137"/>
                    </a:srgbClr>
                  </a:outerShdw>
                </a:effectLst>
                <a:uLnTx/>
                <a:uFillTx/>
                <a:latin typeface="Calibri" panose="020F0502020204030204"/>
                <a:ea typeface="+mn-ea"/>
                <a:cs typeface="+mn-cs"/>
              </a:rPr>
              <a:t>Camino a la sostenibilidad: Economía </a:t>
            </a:r>
            <a:r>
              <a:rPr kumimoji="0" lang="es-AR" sz="3200" b="1" i="0" u="none" strike="noStrike" kern="1200" cap="none" spc="0" normalizeH="0" baseline="0" noProof="0" dirty="0">
                <a:ln>
                  <a:noFill/>
                </a:ln>
                <a:solidFill>
                  <a:srgbClr val="800080"/>
                </a:solidFill>
                <a:effectLst>
                  <a:outerShdw blurRad="38100" dist="38100" dir="2700000" algn="tl">
                    <a:srgbClr val="000000">
                      <a:alpha val="43137"/>
                    </a:srgbClr>
                  </a:outerShdw>
                </a:effectLst>
                <a:uLnTx/>
                <a:uFillTx/>
                <a:latin typeface="Calibri" panose="020F0502020204030204"/>
                <a:ea typeface="+mn-ea"/>
                <a:cs typeface="+mn-cs"/>
              </a:rPr>
              <a:t>Circular</a:t>
            </a:r>
          </a:p>
        </p:txBody>
      </p:sp>
      <p:pic>
        <p:nvPicPr>
          <p:cNvPr id="4" name="Imagen 3"/>
          <p:cNvPicPr>
            <a:picLocks noChangeAspect="1"/>
          </p:cNvPicPr>
          <p:nvPr/>
        </p:nvPicPr>
        <p:blipFill>
          <a:blip r:embed="rId3"/>
          <a:stretch>
            <a:fillRect/>
          </a:stretch>
        </p:blipFill>
        <p:spPr>
          <a:xfrm>
            <a:off x="0" y="0"/>
            <a:ext cx="1898079" cy="6858000"/>
          </a:xfrm>
          <a:prstGeom prst="rect">
            <a:avLst/>
          </a:prstGeom>
          <a:effectLst>
            <a:softEdge rad="152400"/>
          </a:effectLst>
        </p:spPr>
      </p:pic>
      <p:pic>
        <p:nvPicPr>
          <p:cNvPr id="11" name="Imagen 10"/>
          <p:cNvPicPr>
            <a:picLocks noChangeAspect="1"/>
          </p:cNvPicPr>
          <p:nvPr/>
        </p:nvPicPr>
        <p:blipFill>
          <a:blip r:embed="rId4"/>
          <a:stretch>
            <a:fillRect/>
          </a:stretch>
        </p:blipFill>
        <p:spPr>
          <a:xfrm>
            <a:off x="3433846" y="931286"/>
            <a:ext cx="6697126" cy="5665439"/>
          </a:xfrm>
          <a:prstGeom prst="rect">
            <a:avLst/>
          </a:prstGeom>
          <a:effectLst>
            <a:softEdge rad="63500"/>
          </a:effectLst>
        </p:spPr>
      </p:pic>
      <p:sp>
        <p:nvSpPr>
          <p:cNvPr id="13" name="Rectángulo 12"/>
          <p:cNvSpPr/>
          <p:nvPr/>
        </p:nvSpPr>
        <p:spPr>
          <a:xfrm>
            <a:off x="10226394" y="6472705"/>
            <a:ext cx="1762727" cy="369332"/>
          </a:xfrm>
          <a:prstGeom prst="rect">
            <a:avLst/>
          </a:prstGeom>
        </p:spPr>
        <p:txBody>
          <a:bodyPr wrap="none">
            <a:spAutoFit/>
          </a:bodyPr>
          <a:lstStyle/>
          <a:p>
            <a:pPr marL="329184" indent="-329184" algn="ctr">
              <a:buClr>
                <a:srgbClr val="5B9BD5"/>
              </a:buClr>
              <a:buSzPct val="70000"/>
            </a:pPr>
            <a:r>
              <a:rPr lang="es-AR" b="1" dirty="0" smtClean="0">
                <a:solidFill>
                  <a:srgbClr val="800080"/>
                </a:solidFill>
                <a:effectLst>
                  <a:outerShdw blurRad="50800" dist="38100" dir="8100000" algn="tr" rotWithShape="0">
                    <a:prstClr val="black">
                      <a:alpha val="40000"/>
                    </a:prstClr>
                  </a:outerShdw>
                </a:effectLst>
                <a:cs typeface="Calibri" pitchFamily="34" charset="0"/>
              </a:rPr>
              <a:t>Dr. Rios Facundo</a:t>
            </a:r>
            <a:endParaRPr lang="es-AR" b="1" dirty="0">
              <a:solidFill>
                <a:srgbClr val="800080"/>
              </a:solidFill>
              <a:effectLst>
                <a:outerShdw blurRad="50800" dist="38100" dir="8100000" algn="tr" rotWithShape="0">
                  <a:prstClr val="black">
                    <a:alpha val="40000"/>
                  </a:prstClr>
                </a:outerShdw>
              </a:effectLst>
              <a:cs typeface="Calibri" pitchFamily="34" charset="0"/>
            </a:endParaRPr>
          </a:p>
        </p:txBody>
      </p:sp>
    </p:spTree>
    <p:extLst>
      <p:ext uri="{BB962C8B-B14F-4D97-AF65-F5344CB8AC3E}">
        <p14:creationId xmlns:p14="http://schemas.microsoft.com/office/powerpoint/2010/main" val="2562437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6077404" y="201498"/>
            <a:ext cx="5876596" cy="4652667"/>
          </a:xfrm>
          <a:prstGeom prst="rect">
            <a:avLst/>
          </a:prstGeom>
        </p:spPr>
      </p:pic>
      <p:sp>
        <p:nvSpPr>
          <p:cNvPr id="8" name="Rectángulo 7"/>
          <p:cNvSpPr/>
          <p:nvPr/>
        </p:nvSpPr>
        <p:spPr>
          <a:xfrm>
            <a:off x="697753" y="528195"/>
            <a:ext cx="6023428" cy="2800767"/>
          </a:xfrm>
          <a:prstGeom prst="rect">
            <a:avLst/>
          </a:prstGeom>
        </p:spPr>
        <p:txBody>
          <a:bodyPr wrap="square">
            <a:spAutoFit/>
          </a:bodyPr>
          <a:lstStyle/>
          <a:p>
            <a:pPr marL="329184" indent="-329184">
              <a:buClr>
                <a:schemeClr val="accent1"/>
              </a:buClr>
              <a:buSzPct val="70000"/>
            </a:pPr>
            <a:r>
              <a:rPr lang="es-AR" sz="8800" b="1" dirty="0" smtClean="0">
                <a:solidFill>
                  <a:srgbClr val="800080"/>
                </a:solidFill>
                <a:effectLst>
                  <a:outerShdw blurRad="50800" dist="38100" dir="8100000" algn="tr" rotWithShape="0">
                    <a:prstClr val="black">
                      <a:alpha val="40000"/>
                    </a:prstClr>
                  </a:outerShdw>
                </a:effectLst>
                <a:latin typeface="Calibri" pitchFamily="34" charset="0"/>
                <a:cs typeface="Calibri" pitchFamily="34" charset="0"/>
              </a:rPr>
              <a:t>MUCHAS         GRACIAS</a:t>
            </a:r>
            <a:endParaRPr lang="es-AR" sz="8800" b="1" dirty="0">
              <a:solidFill>
                <a:srgbClr val="800080"/>
              </a:solidFill>
              <a:effectLst>
                <a:outerShdw blurRad="50800" dist="38100" dir="8100000" algn="tr" rotWithShape="0">
                  <a:prstClr val="black">
                    <a:alpha val="40000"/>
                  </a:prstClr>
                </a:outerShdw>
              </a:effectLst>
              <a:latin typeface="Calibri" pitchFamily="34" charset="0"/>
              <a:cs typeface="Calibri" pitchFamily="34" charset="0"/>
            </a:endParaRPr>
          </a:p>
        </p:txBody>
      </p:sp>
      <p:sp>
        <p:nvSpPr>
          <p:cNvPr id="10" name="Rectángulo 9"/>
          <p:cNvSpPr/>
          <p:nvPr/>
        </p:nvSpPr>
        <p:spPr>
          <a:xfrm>
            <a:off x="-1048016" y="4469445"/>
            <a:ext cx="9937376" cy="769441"/>
          </a:xfrm>
          <a:prstGeom prst="rect">
            <a:avLst/>
          </a:prstGeom>
        </p:spPr>
        <p:txBody>
          <a:bodyPr wrap="square">
            <a:spAutoFit/>
          </a:bodyPr>
          <a:lstStyle/>
          <a:p>
            <a:pPr marL="329184" indent="-329184" algn="ctr">
              <a:buClr>
                <a:schemeClr val="accent1"/>
              </a:buClr>
              <a:buSzPct val="70000"/>
            </a:pPr>
            <a:r>
              <a:rPr lang="es-AR" sz="4400" b="1" dirty="0" smtClean="0">
                <a:solidFill>
                  <a:srgbClr val="800080"/>
                </a:solidFill>
                <a:effectLst>
                  <a:outerShdw blurRad="50800" dist="38100" dir="8100000" algn="tr" rotWithShape="0">
                    <a:prstClr val="black">
                      <a:alpha val="40000"/>
                    </a:prstClr>
                  </a:outerShdw>
                </a:effectLst>
                <a:latin typeface="Calibri" pitchFamily="34" charset="0"/>
                <a:cs typeface="Calibri" pitchFamily="34" charset="0"/>
              </a:rPr>
              <a:t>facundorios@derecho.uba.ar</a:t>
            </a:r>
          </a:p>
        </p:txBody>
      </p:sp>
      <p:sp>
        <p:nvSpPr>
          <p:cNvPr id="12" name="Rectángulo 11"/>
          <p:cNvSpPr/>
          <p:nvPr/>
        </p:nvSpPr>
        <p:spPr>
          <a:xfrm>
            <a:off x="5476267" y="5687535"/>
            <a:ext cx="4494314" cy="769441"/>
          </a:xfrm>
          <a:prstGeom prst="rect">
            <a:avLst/>
          </a:prstGeom>
        </p:spPr>
        <p:txBody>
          <a:bodyPr wrap="square">
            <a:spAutoFit/>
          </a:bodyPr>
          <a:lstStyle/>
          <a:p>
            <a:pPr marL="329184" indent="-329184" algn="ctr">
              <a:buClr>
                <a:schemeClr val="accent1"/>
              </a:buClr>
              <a:buSzPct val="70000"/>
            </a:pPr>
            <a:r>
              <a:rPr lang="es-AR" sz="4400" b="1" dirty="0">
                <a:solidFill>
                  <a:srgbClr val="800080"/>
                </a:solidFill>
                <a:effectLst>
                  <a:outerShdw blurRad="50800" dist="38100" dir="8100000" algn="tr" rotWithShape="0">
                    <a:prstClr val="black">
                      <a:alpha val="40000"/>
                    </a:prstClr>
                  </a:outerShdw>
                </a:effectLst>
                <a:latin typeface="Calibri" pitchFamily="34" charset="0"/>
                <a:cs typeface="Calibri" pitchFamily="34" charset="0"/>
              </a:rPr>
              <a:t>@rios87f</a:t>
            </a:r>
          </a:p>
        </p:txBody>
      </p:sp>
      <p:pic>
        <p:nvPicPr>
          <p:cNvPr id="13" name="Imagen 12"/>
          <p:cNvPicPr>
            <a:picLocks noChangeAspect="1"/>
          </p:cNvPicPr>
          <p:nvPr/>
        </p:nvPicPr>
        <p:blipFill>
          <a:blip r:embed="rId3"/>
          <a:stretch>
            <a:fillRect/>
          </a:stretch>
        </p:blipFill>
        <p:spPr>
          <a:xfrm>
            <a:off x="3178948" y="3727721"/>
            <a:ext cx="741724" cy="741724"/>
          </a:xfrm>
          <a:prstGeom prst="rect">
            <a:avLst/>
          </a:prstGeom>
        </p:spPr>
      </p:pic>
      <p:pic>
        <p:nvPicPr>
          <p:cNvPr id="14" name="Imagen 13"/>
          <p:cNvPicPr>
            <a:picLocks noChangeAspect="1"/>
          </p:cNvPicPr>
          <p:nvPr/>
        </p:nvPicPr>
        <p:blipFill>
          <a:blip r:embed="rId4"/>
          <a:stretch>
            <a:fillRect/>
          </a:stretch>
        </p:blipFill>
        <p:spPr>
          <a:xfrm>
            <a:off x="3062833" y="5740374"/>
            <a:ext cx="3271631" cy="716602"/>
          </a:xfrm>
          <a:prstGeom prst="rect">
            <a:avLst/>
          </a:prstGeom>
        </p:spPr>
      </p:pic>
    </p:spTree>
    <p:extLst>
      <p:ext uri="{BB962C8B-B14F-4D97-AF65-F5344CB8AC3E}">
        <p14:creationId xmlns:p14="http://schemas.microsoft.com/office/powerpoint/2010/main" val="25840123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7404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Subtítulo"/>
          <p:cNvSpPr txBox="1">
            <a:spLocks/>
          </p:cNvSpPr>
          <p:nvPr/>
        </p:nvSpPr>
        <p:spPr>
          <a:xfrm>
            <a:off x="1227971" y="0"/>
            <a:ext cx="10282742" cy="357166"/>
          </a:xfrm>
          <a:prstGeom prst="rect">
            <a:avLst/>
          </a:prstGeom>
        </p:spPr>
        <p:txBody>
          <a:bodyPr vert="horz">
            <a:noAutofit/>
          </a:bodyPr>
          <a:lstStyle/>
          <a:p>
            <a:pPr marL="329184" indent="-329184" algn="ctr">
              <a:spcBef>
                <a:spcPts val="720"/>
              </a:spcBef>
              <a:buClr>
                <a:schemeClr val="accent1"/>
              </a:buClr>
              <a:buSzPct val="70000"/>
            </a:pPr>
            <a:r>
              <a:rPr lang="es-AR" sz="2400" b="1" dirty="0">
                <a:solidFill>
                  <a:srgbClr val="7030A0"/>
                </a:solidFill>
                <a:latin typeface="Century Gothic" pitchFamily="34" charset="0"/>
                <a:cs typeface="Calibri" pitchFamily="34" charset="0"/>
              </a:rPr>
              <a:t>Tendencias del Desarrollo </a:t>
            </a:r>
            <a:r>
              <a:rPr lang="es-AR" sz="2400" b="1" dirty="0" smtClean="0">
                <a:solidFill>
                  <a:srgbClr val="7030A0"/>
                </a:solidFill>
                <a:latin typeface="Century Gothic" pitchFamily="34" charset="0"/>
                <a:cs typeface="Calibri" pitchFamily="34" charset="0"/>
              </a:rPr>
              <a:t>Sostenible</a:t>
            </a:r>
            <a:endParaRPr lang="es-AR" sz="2400" b="1" dirty="0">
              <a:solidFill>
                <a:srgbClr val="7030A0"/>
              </a:solidFill>
              <a:latin typeface="Century Gothic" pitchFamily="34" charset="0"/>
              <a:cs typeface="Calibri" pitchFamily="34" charset="0"/>
            </a:endParaRPr>
          </a:p>
        </p:txBody>
      </p:sp>
      <p:sp>
        <p:nvSpPr>
          <p:cNvPr id="9" name="8 Rectángulo"/>
          <p:cNvSpPr/>
          <p:nvPr/>
        </p:nvSpPr>
        <p:spPr>
          <a:xfrm>
            <a:off x="7403386" y="5730523"/>
            <a:ext cx="86409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2160"/>
          </a:p>
        </p:txBody>
      </p:sp>
      <p:graphicFrame>
        <p:nvGraphicFramePr>
          <p:cNvPr id="8" name="7 Tabla"/>
          <p:cNvGraphicFramePr>
            <a:graphicFrameLocks noGrp="1"/>
          </p:cNvGraphicFramePr>
          <p:nvPr>
            <p:extLst/>
          </p:nvPr>
        </p:nvGraphicFramePr>
        <p:xfrm>
          <a:off x="2802645" y="477386"/>
          <a:ext cx="9075098" cy="2103120"/>
        </p:xfrm>
        <a:graphic>
          <a:graphicData uri="http://schemas.openxmlformats.org/drawingml/2006/table">
            <a:tbl>
              <a:tblPr firstRow="1" bandRow="1">
                <a:tableStyleId>{BC89EF96-8CEA-46FF-86C4-4CE0E7609802}</a:tableStyleId>
              </a:tblPr>
              <a:tblGrid>
                <a:gridCol w="9075098">
                  <a:extLst>
                    <a:ext uri="{9D8B030D-6E8A-4147-A177-3AD203B41FA5}">
                      <a16:colId xmlns:a16="http://schemas.microsoft.com/office/drawing/2014/main" val="20000"/>
                    </a:ext>
                  </a:extLst>
                </a:gridCol>
              </a:tblGrid>
              <a:tr h="326974">
                <a:tc>
                  <a:txBody>
                    <a:bodyPr/>
                    <a:lstStyle/>
                    <a:p>
                      <a:r>
                        <a:rPr kumimoji="0" lang="es-AR" sz="1800" b="1" kern="1200" dirty="0" smtClean="0">
                          <a:solidFill>
                            <a:schemeClr val="accent1">
                              <a:lumMod val="50000"/>
                            </a:schemeClr>
                          </a:solidFill>
                          <a:latin typeface="Calibri" pitchFamily="34" charset="0"/>
                          <a:ea typeface="+mn-ea"/>
                          <a:cs typeface="+mn-cs"/>
                        </a:rPr>
                        <a:t>Sustentabilidad Débil</a:t>
                      </a:r>
                    </a:p>
                  </a:txBody>
                  <a:tcPr marL="109728" marR="109728"/>
                </a:tc>
                <a:extLst>
                  <a:ext uri="{0D108BD9-81ED-4DB2-BD59-A6C34878D82A}">
                    <a16:rowId xmlns:a16="http://schemas.microsoft.com/office/drawing/2014/main" val="10000"/>
                  </a:ext>
                </a:extLst>
              </a:tr>
              <a:tr h="15318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800" b="0" dirty="0" smtClean="0">
                          <a:solidFill>
                            <a:schemeClr val="accent1">
                              <a:lumMod val="50000"/>
                            </a:schemeClr>
                          </a:solidFill>
                          <a:latin typeface="Calibri" pitchFamily="34" charset="0"/>
                        </a:rPr>
                        <a:t>Perspectiva Antropocéntrica. Sin debate ético o insipiente. Enfoque técnico. </a:t>
                      </a:r>
                    </a:p>
                    <a:p>
                      <a:pPr marL="0" marR="0" indent="0" algn="l" defTabSz="914400" rtl="0" eaLnBrk="1" fontAlgn="auto" latinLnBrk="0" hangingPunct="1">
                        <a:lnSpc>
                          <a:spcPct val="100000"/>
                        </a:lnSpc>
                        <a:spcBef>
                          <a:spcPts val="0"/>
                        </a:spcBef>
                        <a:spcAft>
                          <a:spcPts val="0"/>
                        </a:spcAft>
                        <a:buClrTx/>
                        <a:buSzTx/>
                        <a:buFontTx/>
                        <a:buNone/>
                        <a:tabLst/>
                        <a:defRPr/>
                      </a:pPr>
                      <a:r>
                        <a:rPr lang="es-AR" sz="1800" b="0" dirty="0" smtClean="0">
                          <a:solidFill>
                            <a:schemeClr val="accent1">
                              <a:lumMod val="50000"/>
                            </a:schemeClr>
                          </a:solidFill>
                          <a:latin typeface="Calibri" pitchFamily="34" charset="0"/>
                        </a:rPr>
                        <a:t>Se modifican los procesos productivos para reducir el impacto ambiental.</a:t>
                      </a:r>
                    </a:p>
                    <a:p>
                      <a:pPr marL="0" marR="0" indent="0" algn="l" defTabSz="914400" rtl="0" eaLnBrk="1" fontAlgn="auto" latinLnBrk="0" hangingPunct="1">
                        <a:lnSpc>
                          <a:spcPct val="100000"/>
                        </a:lnSpc>
                        <a:spcBef>
                          <a:spcPts val="0"/>
                        </a:spcBef>
                        <a:spcAft>
                          <a:spcPts val="0"/>
                        </a:spcAft>
                        <a:buClrTx/>
                        <a:buSzTx/>
                        <a:buFontTx/>
                        <a:buNone/>
                        <a:tabLst/>
                        <a:defRPr/>
                      </a:pPr>
                      <a:r>
                        <a:rPr lang="es-AR" sz="1800" b="0" dirty="0" smtClean="0">
                          <a:solidFill>
                            <a:schemeClr val="accent1">
                              <a:lumMod val="50000"/>
                            </a:schemeClr>
                          </a:solidFill>
                          <a:latin typeface="Calibri" pitchFamily="34" charset="0"/>
                        </a:rPr>
                        <a:t>Capital natural. La conservación es necesaria para el crecimiento económico.</a:t>
                      </a:r>
                    </a:p>
                    <a:p>
                      <a:pPr marL="0" marR="0" indent="0" algn="l" defTabSz="914400" rtl="0" eaLnBrk="1" fontAlgn="auto" latinLnBrk="0" hangingPunct="1">
                        <a:lnSpc>
                          <a:spcPct val="100000"/>
                        </a:lnSpc>
                        <a:spcBef>
                          <a:spcPts val="0"/>
                        </a:spcBef>
                        <a:spcAft>
                          <a:spcPts val="0"/>
                        </a:spcAft>
                        <a:buClrTx/>
                        <a:buSzTx/>
                        <a:buFontTx/>
                        <a:buNone/>
                        <a:tabLst/>
                        <a:defRPr/>
                      </a:pPr>
                      <a:r>
                        <a:rPr lang="es-AR" sz="1800" b="0" dirty="0" smtClean="0">
                          <a:solidFill>
                            <a:schemeClr val="accent1">
                              <a:lumMod val="50000"/>
                            </a:schemeClr>
                          </a:solidFill>
                          <a:latin typeface="Calibri" pitchFamily="34" charset="0"/>
                        </a:rPr>
                        <a:t>Mejores y más eficientes usos de la energía, mitigación de la contaminación, etc. Límites ecológicos modificables. Fuerte peso a los instrumentos económicos. Valoración servicios ambientales. Justicia social improbable – ecológica imposible.</a:t>
                      </a:r>
                    </a:p>
                  </a:txBody>
                  <a:tcPr marL="109728" marR="109728"/>
                </a:tc>
                <a:extLst>
                  <a:ext uri="{0D108BD9-81ED-4DB2-BD59-A6C34878D82A}">
                    <a16:rowId xmlns:a16="http://schemas.microsoft.com/office/drawing/2014/main" val="10001"/>
                  </a:ext>
                </a:extLst>
              </a:tr>
            </a:tbl>
          </a:graphicData>
        </a:graphic>
      </p:graphicFrame>
      <p:graphicFrame>
        <p:nvGraphicFramePr>
          <p:cNvPr id="12" name="11 Tabla"/>
          <p:cNvGraphicFramePr>
            <a:graphicFrameLocks noGrp="1"/>
          </p:cNvGraphicFramePr>
          <p:nvPr>
            <p:extLst/>
          </p:nvPr>
        </p:nvGraphicFramePr>
        <p:xfrm>
          <a:off x="2351819" y="2736627"/>
          <a:ext cx="7881570" cy="2176553"/>
        </p:xfrm>
        <a:graphic>
          <a:graphicData uri="http://schemas.openxmlformats.org/drawingml/2006/table">
            <a:tbl>
              <a:tblPr firstRow="1" bandRow="1">
                <a:tableStyleId>{8799B23B-EC83-4686-B30A-512413B5E67A}</a:tableStyleId>
              </a:tblPr>
              <a:tblGrid>
                <a:gridCol w="7881570">
                  <a:extLst>
                    <a:ext uri="{9D8B030D-6E8A-4147-A177-3AD203B41FA5}">
                      <a16:colId xmlns:a16="http://schemas.microsoft.com/office/drawing/2014/main" val="20000"/>
                    </a:ext>
                  </a:extLst>
                </a:gridCol>
              </a:tblGrid>
              <a:tr h="382864">
                <a:tc>
                  <a:txBody>
                    <a:bodyPr/>
                    <a:lstStyle/>
                    <a:p>
                      <a:r>
                        <a:rPr kumimoji="0" lang="es-AR" sz="1800" kern="1200" dirty="0" smtClean="0">
                          <a:solidFill>
                            <a:schemeClr val="accent3">
                              <a:lumMod val="50000"/>
                            </a:schemeClr>
                          </a:solidFill>
                          <a:latin typeface="Calibri" pitchFamily="34" charset="0"/>
                        </a:rPr>
                        <a:t>Sustentabilidad Fuerte</a:t>
                      </a:r>
                      <a:endParaRPr kumimoji="0" lang="es-AR" sz="1800" b="0" kern="1200" dirty="0" smtClean="0">
                        <a:solidFill>
                          <a:schemeClr val="accent3">
                            <a:lumMod val="50000"/>
                          </a:schemeClr>
                        </a:solidFill>
                        <a:latin typeface="Calibri" pitchFamily="34" charset="0"/>
                        <a:ea typeface="+mn-ea"/>
                        <a:cs typeface="+mn-cs"/>
                      </a:endParaRPr>
                    </a:p>
                  </a:txBody>
                  <a:tcPr marL="109728" marR="109728"/>
                </a:tc>
                <a:extLst>
                  <a:ext uri="{0D108BD9-81ED-4DB2-BD59-A6C34878D82A}">
                    <a16:rowId xmlns:a16="http://schemas.microsoft.com/office/drawing/2014/main" val="10000"/>
                  </a:ext>
                </a:extLst>
              </a:tr>
              <a:tr h="17936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800" dirty="0" smtClean="0">
                          <a:solidFill>
                            <a:schemeClr val="accent3">
                              <a:lumMod val="50000"/>
                            </a:schemeClr>
                          </a:solidFill>
                          <a:latin typeface="Calibri" pitchFamily="34" charset="0"/>
                        </a:rPr>
                        <a:t>Perspectiva Antropocéntrica. Inicio del debate ético. Enfoque técnico-político. </a:t>
                      </a:r>
                    </a:p>
                    <a:p>
                      <a:pPr marL="0" marR="0" indent="0" algn="l" defTabSz="914400" rtl="0" eaLnBrk="1" fontAlgn="auto" latinLnBrk="0" hangingPunct="1">
                        <a:lnSpc>
                          <a:spcPct val="100000"/>
                        </a:lnSpc>
                        <a:spcBef>
                          <a:spcPts val="0"/>
                        </a:spcBef>
                        <a:spcAft>
                          <a:spcPts val="0"/>
                        </a:spcAft>
                        <a:buClrTx/>
                        <a:buSzTx/>
                        <a:buFontTx/>
                        <a:buNone/>
                        <a:tabLst/>
                        <a:defRPr/>
                      </a:pPr>
                      <a:r>
                        <a:rPr lang="es-AR" sz="1800" dirty="0" smtClean="0">
                          <a:solidFill>
                            <a:schemeClr val="accent3">
                              <a:lumMod val="50000"/>
                            </a:schemeClr>
                          </a:solidFill>
                          <a:latin typeface="Calibri" pitchFamily="34" charset="0"/>
                        </a:rPr>
                        <a:t>Límites a la valoración económica. No toda la Naturaleza puede ser reducida a Capital natural. Economización de la Naturaleza pero con preservación de stock crítico. Reconoce necesidad de asegurar la supervivencia de especies y la protección de ambientes, más allá de su posible uso económico. </a:t>
                      </a:r>
                    </a:p>
                    <a:p>
                      <a:pPr marL="0" marR="0" indent="0" algn="l" defTabSz="914400" rtl="0" eaLnBrk="1" fontAlgn="auto" latinLnBrk="0" hangingPunct="1">
                        <a:lnSpc>
                          <a:spcPct val="100000"/>
                        </a:lnSpc>
                        <a:spcBef>
                          <a:spcPts val="0"/>
                        </a:spcBef>
                        <a:spcAft>
                          <a:spcPts val="0"/>
                        </a:spcAft>
                        <a:buClrTx/>
                        <a:buSzTx/>
                        <a:buFontTx/>
                        <a:buNone/>
                        <a:tabLst/>
                        <a:defRPr/>
                      </a:pPr>
                      <a:r>
                        <a:rPr lang="es-AR" sz="1800" dirty="0" smtClean="0">
                          <a:solidFill>
                            <a:schemeClr val="accent3">
                              <a:lumMod val="50000"/>
                            </a:schemeClr>
                          </a:solidFill>
                          <a:latin typeface="Calibri" pitchFamily="34" charset="0"/>
                        </a:rPr>
                        <a:t>Conservación utilitarista pero responsable. Justicia social y ecológica posible.</a:t>
                      </a:r>
                    </a:p>
                  </a:txBody>
                  <a:tcPr marL="109728" marR="109728"/>
                </a:tc>
                <a:extLst>
                  <a:ext uri="{0D108BD9-81ED-4DB2-BD59-A6C34878D82A}">
                    <a16:rowId xmlns:a16="http://schemas.microsoft.com/office/drawing/2014/main" val="10001"/>
                  </a:ext>
                </a:extLst>
              </a:tr>
            </a:tbl>
          </a:graphicData>
        </a:graphic>
      </p:graphicFrame>
      <p:graphicFrame>
        <p:nvGraphicFramePr>
          <p:cNvPr id="13" name="12 Tabla"/>
          <p:cNvGraphicFramePr>
            <a:graphicFrameLocks noGrp="1"/>
          </p:cNvGraphicFramePr>
          <p:nvPr>
            <p:extLst/>
          </p:nvPr>
        </p:nvGraphicFramePr>
        <p:xfrm>
          <a:off x="476361" y="4980566"/>
          <a:ext cx="8503601" cy="1828800"/>
        </p:xfrm>
        <a:graphic>
          <a:graphicData uri="http://schemas.openxmlformats.org/drawingml/2006/table">
            <a:tbl>
              <a:tblPr firstRow="1" bandRow="1">
                <a:tableStyleId>{5DA37D80-6434-44D0-A028-1B22A696006F}</a:tableStyleId>
              </a:tblPr>
              <a:tblGrid>
                <a:gridCol w="8503601">
                  <a:extLst>
                    <a:ext uri="{9D8B030D-6E8A-4147-A177-3AD203B41FA5}">
                      <a16:colId xmlns:a16="http://schemas.microsoft.com/office/drawing/2014/main" val="20000"/>
                    </a:ext>
                  </a:extLst>
                </a:gridCol>
              </a:tblGrid>
              <a:tr h="278589">
                <a:tc>
                  <a:txBody>
                    <a:bodyPr/>
                    <a:lstStyle/>
                    <a:p>
                      <a:r>
                        <a:rPr kumimoji="0" lang="es-AR" sz="1800" kern="1200" dirty="0" smtClean="0">
                          <a:solidFill>
                            <a:schemeClr val="accent2">
                              <a:lumMod val="50000"/>
                            </a:schemeClr>
                          </a:solidFill>
                          <a:latin typeface="Calibri" pitchFamily="34" charset="0"/>
                        </a:rPr>
                        <a:t>Sustentabilidad Súper Fuerte</a:t>
                      </a:r>
                      <a:endParaRPr kumimoji="0" lang="es-AR" sz="1800" b="0" kern="1200" dirty="0" smtClean="0">
                        <a:solidFill>
                          <a:schemeClr val="accent2">
                            <a:lumMod val="50000"/>
                          </a:schemeClr>
                        </a:solidFill>
                        <a:latin typeface="Calibri" pitchFamily="34" charset="0"/>
                        <a:ea typeface="+mn-ea"/>
                        <a:cs typeface="+mn-cs"/>
                      </a:endParaRPr>
                    </a:p>
                  </a:txBody>
                  <a:tcPr marL="109728" marR="109728"/>
                </a:tc>
                <a:extLst>
                  <a:ext uri="{0D108BD9-81ED-4DB2-BD59-A6C34878D82A}">
                    <a16:rowId xmlns:a16="http://schemas.microsoft.com/office/drawing/2014/main" val="10000"/>
                  </a:ext>
                </a:extLst>
              </a:tr>
              <a:tr h="10990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800" dirty="0" smtClean="0">
                          <a:solidFill>
                            <a:schemeClr val="accent2">
                              <a:lumMod val="50000"/>
                            </a:schemeClr>
                          </a:solidFill>
                          <a:latin typeface="Calibri" pitchFamily="34" charset="0"/>
                        </a:rPr>
                        <a:t>Perspectiva Biocéntrica. Debate ético amplio. Enfoque político. </a:t>
                      </a:r>
                    </a:p>
                    <a:p>
                      <a:pPr marL="0" marR="0" indent="0" algn="l" defTabSz="914400" rtl="0" eaLnBrk="1" fontAlgn="auto" latinLnBrk="0" hangingPunct="1">
                        <a:lnSpc>
                          <a:spcPct val="100000"/>
                        </a:lnSpc>
                        <a:spcBef>
                          <a:spcPts val="0"/>
                        </a:spcBef>
                        <a:spcAft>
                          <a:spcPts val="0"/>
                        </a:spcAft>
                        <a:buClrTx/>
                        <a:buSzTx/>
                        <a:buFontTx/>
                        <a:buNone/>
                        <a:tabLst/>
                        <a:defRPr/>
                      </a:pPr>
                      <a:r>
                        <a:rPr lang="es-AR" sz="1800" dirty="0" smtClean="0">
                          <a:solidFill>
                            <a:schemeClr val="accent2">
                              <a:lumMod val="50000"/>
                            </a:schemeClr>
                          </a:solidFill>
                          <a:latin typeface="Calibri" pitchFamily="34" charset="0"/>
                        </a:rPr>
                        <a:t>Patrimonio. Reconoce valores culturales, ecológicos, religiosos o estéticos.</a:t>
                      </a:r>
                    </a:p>
                    <a:p>
                      <a:pPr marL="0" marR="0" indent="0" algn="l" defTabSz="914400" rtl="0" eaLnBrk="1" fontAlgn="auto" latinLnBrk="0" hangingPunct="1">
                        <a:lnSpc>
                          <a:spcPct val="100000"/>
                        </a:lnSpc>
                        <a:spcBef>
                          <a:spcPts val="0"/>
                        </a:spcBef>
                        <a:spcAft>
                          <a:spcPts val="0"/>
                        </a:spcAft>
                        <a:buClrTx/>
                        <a:buSzTx/>
                        <a:buFontTx/>
                        <a:buNone/>
                        <a:tabLst/>
                        <a:defRPr/>
                      </a:pPr>
                      <a:r>
                        <a:rPr lang="es-AR" sz="1800" dirty="0" smtClean="0">
                          <a:solidFill>
                            <a:schemeClr val="accent2">
                              <a:lumMod val="50000"/>
                            </a:schemeClr>
                          </a:solidFill>
                          <a:latin typeface="Calibri" pitchFamily="34" charset="0"/>
                        </a:rPr>
                        <a:t>Herencia de nuestros antecesores que debe ser mantenida y legada a las generaciones futuras. Búsqueda de nuevos estilos de desarrollo. (indispensable transformar la esencia del desarrollo capitalista). </a:t>
                      </a:r>
                    </a:p>
                  </a:txBody>
                  <a:tcPr marL="109728" marR="109728"/>
                </a:tc>
                <a:extLst>
                  <a:ext uri="{0D108BD9-81ED-4DB2-BD59-A6C34878D82A}">
                    <a16:rowId xmlns:a16="http://schemas.microsoft.com/office/drawing/2014/main" val="10001"/>
                  </a:ext>
                </a:extLst>
              </a:tr>
            </a:tbl>
          </a:graphicData>
        </a:graphic>
      </p:graphicFrame>
      <p:graphicFrame>
        <p:nvGraphicFramePr>
          <p:cNvPr id="11" name="10 Diagrama"/>
          <p:cNvGraphicFramePr/>
          <p:nvPr/>
        </p:nvGraphicFramePr>
        <p:xfrm>
          <a:off x="3071664" y="1484784"/>
          <a:ext cx="6221491" cy="36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ectángulo 1"/>
          <p:cNvSpPr/>
          <p:nvPr/>
        </p:nvSpPr>
        <p:spPr>
          <a:xfrm>
            <a:off x="10595216" y="6519446"/>
            <a:ext cx="1596784" cy="338554"/>
          </a:xfrm>
          <a:prstGeom prst="rect">
            <a:avLst/>
          </a:prstGeom>
        </p:spPr>
        <p:txBody>
          <a:bodyPr wrap="none">
            <a:spAutoFit/>
          </a:bodyPr>
          <a:lstStyle/>
          <a:p>
            <a:pPr marL="329184" indent="-329184" algn="ctr">
              <a:buClr>
                <a:schemeClr val="accent1"/>
              </a:buClr>
              <a:buSzPct val="70000"/>
            </a:pPr>
            <a:r>
              <a:rPr lang="es-AR" sz="1600" dirty="0" smtClean="0">
                <a:solidFill>
                  <a:srgbClr val="800080"/>
                </a:solidFill>
                <a:effectLst>
                  <a:outerShdw blurRad="50800" dist="38100" dir="8100000" algn="tr" rotWithShape="0">
                    <a:prstClr val="black">
                      <a:alpha val="40000"/>
                    </a:prstClr>
                  </a:outerShdw>
                </a:effectLst>
                <a:latin typeface="Garamond" pitchFamily="18" charset="0"/>
                <a:cs typeface="Calibri" pitchFamily="34" charset="0"/>
              </a:rPr>
              <a:t>Dr. </a:t>
            </a:r>
            <a:r>
              <a:rPr lang="es-AR" sz="1600" dirty="0" err="1" smtClean="0">
                <a:solidFill>
                  <a:srgbClr val="800080"/>
                </a:solidFill>
                <a:effectLst>
                  <a:outerShdw blurRad="50800" dist="38100" dir="8100000" algn="tr" rotWithShape="0">
                    <a:prstClr val="black">
                      <a:alpha val="40000"/>
                    </a:prstClr>
                  </a:outerShdw>
                </a:effectLst>
                <a:latin typeface="Garamond" pitchFamily="18" charset="0"/>
                <a:cs typeface="Calibri" pitchFamily="34" charset="0"/>
              </a:rPr>
              <a:t>Rios</a:t>
            </a:r>
            <a:r>
              <a:rPr lang="es-AR" sz="1600" dirty="0" smtClean="0">
                <a:solidFill>
                  <a:srgbClr val="800080"/>
                </a:solidFill>
                <a:effectLst>
                  <a:outerShdw blurRad="50800" dist="38100" dir="8100000" algn="tr" rotWithShape="0">
                    <a:prstClr val="black">
                      <a:alpha val="40000"/>
                    </a:prstClr>
                  </a:outerShdw>
                </a:effectLst>
                <a:latin typeface="Garamond" pitchFamily="18" charset="0"/>
                <a:cs typeface="Calibri" pitchFamily="34" charset="0"/>
              </a:rPr>
              <a:t> Facundo</a:t>
            </a:r>
            <a:endParaRPr lang="es-AR" sz="1600" dirty="0">
              <a:solidFill>
                <a:srgbClr val="800080"/>
              </a:solidFill>
              <a:effectLst>
                <a:outerShdw blurRad="50800" dist="38100" dir="8100000" algn="tr" rotWithShape="0">
                  <a:prstClr val="black">
                    <a:alpha val="40000"/>
                  </a:prstClr>
                </a:outerShdw>
              </a:effectLst>
              <a:latin typeface="Garamond" pitchFamily="18" charset="0"/>
              <a:cs typeface="Calibri" pitchFamily="34" charset="0"/>
            </a:endParaRPr>
          </a:p>
        </p:txBody>
      </p:sp>
    </p:spTree>
    <p:extLst>
      <p:ext uri="{BB962C8B-B14F-4D97-AF65-F5344CB8AC3E}">
        <p14:creationId xmlns:p14="http://schemas.microsoft.com/office/powerpoint/2010/main" val="13781894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0" y="1"/>
            <a:ext cx="5359542" cy="4034970"/>
          </a:xfrm>
          <a:prstGeom prst="rect">
            <a:avLst/>
          </a:prstGeom>
          <a:effectLst>
            <a:softEdge rad="165100"/>
          </a:effectLst>
        </p:spPr>
      </p:pic>
      <p:pic>
        <p:nvPicPr>
          <p:cNvPr id="8" name="Imagen 7"/>
          <p:cNvPicPr>
            <a:picLocks noChangeAspect="1"/>
          </p:cNvPicPr>
          <p:nvPr/>
        </p:nvPicPr>
        <p:blipFill>
          <a:blip r:embed="rId3"/>
          <a:stretch>
            <a:fillRect/>
          </a:stretch>
        </p:blipFill>
        <p:spPr>
          <a:xfrm>
            <a:off x="5359542" y="511043"/>
            <a:ext cx="5137416" cy="2884445"/>
          </a:xfrm>
          <a:prstGeom prst="rect">
            <a:avLst/>
          </a:prstGeom>
          <a:effectLst>
            <a:softEdge rad="152400"/>
          </a:effectLst>
        </p:spPr>
      </p:pic>
      <p:pic>
        <p:nvPicPr>
          <p:cNvPr id="5" name="Imagen 4"/>
          <p:cNvPicPr>
            <a:picLocks noChangeAspect="1"/>
          </p:cNvPicPr>
          <p:nvPr/>
        </p:nvPicPr>
        <p:blipFill>
          <a:blip r:embed="rId4"/>
          <a:stretch>
            <a:fillRect/>
          </a:stretch>
        </p:blipFill>
        <p:spPr>
          <a:xfrm>
            <a:off x="6280777" y="2529759"/>
            <a:ext cx="5748791" cy="4328241"/>
          </a:xfrm>
          <a:prstGeom prst="rect">
            <a:avLst/>
          </a:prstGeom>
          <a:effectLst>
            <a:softEdge rad="139700"/>
          </a:effectLst>
        </p:spPr>
      </p:pic>
      <p:pic>
        <p:nvPicPr>
          <p:cNvPr id="9" name="Imagen 8"/>
          <p:cNvPicPr>
            <a:picLocks noChangeAspect="1"/>
          </p:cNvPicPr>
          <p:nvPr/>
        </p:nvPicPr>
        <p:blipFill>
          <a:blip r:embed="rId5"/>
          <a:stretch>
            <a:fillRect/>
          </a:stretch>
        </p:blipFill>
        <p:spPr>
          <a:xfrm>
            <a:off x="207282" y="3395488"/>
            <a:ext cx="5931482" cy="3334118"/>
          </a:xfrm>
          <a:prstGeom prst="rect">
            <a:avLst/>
          </a:prstGeom>
          <a:effectLst>
            <a:softEdge rad="203200"/>
          </a:effectLst>
        </p:spPr>
      </p:pic>
      <p:sp>
        <p:nvSpPr>
          <p:cNvPr id="10" name="Rectángulo 9"/>
          <p:cNvSpPr/>
          <p:nvPr/>
        </p:nvSpPr>
        <p:spPr>
          <a:xfrm>
            <a:off x="9840686" y="6400800"/>
            <a:ext cx="2188882" cy="3483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1" name="Rectángulo 10"/>
          <p:cNvSpPr/>
          <p:nvPr/>
        </p:nvSpPr>
        <p:spPr>
          <a:xfrm>
            <a:off x="7739958" y="-40500"/>
            <a:ext cx="5513999" cy="584775"/>
          </a:xfrm>
          <a:prstGeom prst="rect">
            <a:avLst/>
          </a:prstGeom>
        </p:spPr>
        <p:txBody>
          <a:bodyPr wrap="square">
            <a:spAutoFit/>
          </a:bodyPr>
          <a:lstStyle/>
          <a:p>
            <a:pPr marL="329184" indent="-329184" algn="ctr">
              <a:buClr>
                <a:schemeClr val="accent1"/>
              </a:buClr>
              <a:buSzPct val="70000"/>
            </a:pPr>
            <a:r>
              <a:rPr lang="es-AR" sz="3200" b="1" dirty="0" smtClean="0">
                <a:solidFill>
                  <a:srgbClr val="800080"/>
                </a:solidFill>
                <a:effectLst>
                  <a:outerShdw blurRad="50800" dist="38100" dir="8100000" algn="tr" rotWithShape="0">
                    <a:prstClr val="black">
                      <a:alpha val="40000"/>
                    </a:prstClr>
                  </a:outerShdw>
                </a:effectLst>
                <a:latin typeface="Calibri" pitchFamily="34" charset="0"/>
                <a:cs typeface="Calibri" pitchFamily="34" charset="0"/>
              </a:rPr>
              <a:t>Impacto Ambiental</a:t>
            </a:r>
            <a:endParaRPr lang="es-AR" sz="3200" b="1" dirty="0">
              <a:solidFill>
                <a:srgbClr val="800080"/>
              </a:solidFill>
              <a:effectLst>
                <a:outerShdw blurRad="50800" dist="38100" dir="8100000" algn="tr" rotWithShape="0">
                  <a:prstClr val="black">
                    <a:alpha val="40000"/>
                  </a:prstClr>
                </a:outerShdw>
              </a:effectLst>
              <a:latin typeface="Calibri" pitchFamily="34" charset="0"/>
              <a:cs typeface="Calibri" pitchFamily="34" charset="0"/>
            </a:endParaRPr>
          </a:p>
        </p:txBody>
      </p:sp>
    </p:spTree>
    <p:extLst>
      <p:ext uri="{BB962C8B-B14F-4D97-AF65-F5344CB8AC3E}">
        <p14:creationId xmlns:p14="http://schemas.microsoft.com/office/powerpoint/2010/main" val="34578182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2 Rectángulo"/>
          <p:cNvSpPr/>
          <p:nvPr/>
        </p:nvSpPr>
        <p:spPr>
          <a:xfrm>
            <a:off x="-1956" y="55491"/>
            <a:ext cx="121920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smtClean="0">
                <a:ln>
                  <a:noFill/>
                </a:ln>
                <a:solidFill>
                  <a:srgbClr val="800080"/>
                </a:solidFill>
                <a:effectLst>
                  <a:outerShdw blurRad="38100" dist="38100" dir="2700000" algn="tl">
                    <a:srgbClr val="000000">
                      <a:alpha val="43137"/>
                    </a:srgbClr>
                  </a:outerShdw>
                </a:effectLst>
                <a:uLnTx/>
                <a:uFillTx/>
                <a:latin typeface="Calibri" panose="020F0502020204030204"/>
                <a:ea typeface="+mn-ea"/>
                <a:cs typeface="+mn-cs"/>
              </a:rPr>
              <a:t>Dilema del agotamiento de los Recursos</a:t>
            </a:r>
            <a:endParaRPr kumimoji="0" lang="es-AR" sz="3600" b="1" i="0" u="none" strike="noStrike" kern="1200" cap="none" spc="0" normalizeH="0" baseline="0" noProof="0" dirty="0">
              <a:ln>
                <a:noFill/>
              </a:ln>
              <a:solidFill>
                <a:srgbClr val="80008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 name="Rectángulo 4"/>
          <p:cNvSpPr/>
          <p:nvPr/>
        </p:nvSpPr>
        <p:spPr>
          <a:xfrm>
            <a:off x="333830" y="701822"/>
            <a:ext cx="11520428" cy="59508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1200" cap="none" spc="0" normalizeH="0" baseline="0" noProof="0" dirty="0" smtClean="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a:ea typeface="+mn-ea"/>
                <a:cs typeface="+mn-cs"/>
              </a:rPr>
              <a:t>Diagnostico actual y futuro </a:t>
            </a:r>
            <a:endParaRPr kumimoji="0" lang="es-AR" sz="32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 name="Rectángulo 6"/>
          <p:cNvSpPr/>
          <p:nvPr/>
        </p:nvSpPr>
        <p:spPr>
          <a:xfrm>
            <a:off x="10091531" y="6309320"/>
            <a:ext cx="1762727" cy="369332"/>
          </a:xfrm>
          <a:prstGeom prst="rect">
            <a:avLst/>
          </a:prstGeom>
        </p:spPr>
        <p:txBody>
          <a:bodyPr wrap="none">
            <a:spAutoFit/>
          </a:bodyPr>
          <a:lstStyle/>
          <a:p>
            <a:pPr marL="329184" marR="0" lvl="0" indent="-329184" algn="ctr" defTabSz="914400" rtl="0" eaLnBrk="1" fontAlgn="auto" latinLnBrk="0" hangingPunct="1">
              <a:lnSpc>
                <a:spcPct val="100000"/>
              </a:lnSpc>
              <a:spcBef>
                <a:spcPts val="0"/>
              </a:spcBef>
              <a:spcAft>
                <a:spcPts val="0"/>
              </a:spcAft>
              <a:buClr>
                <a:srgbClr val="5B9BD5"/>
              </a:buClr>
              <a:buSzPct val="70000"/>
              <a:buFontTx/>
              <a:buNone/>
              <a:tabLst/>
              <a:defRPr/>
            </a:pPr>
            <a:r>
              <a:rPr kumimoji="0" lang="es-AR" sz="1800" b="1" i="0" u="none" strike="noStrike" kern="1200" cap="none" spc="0" normalizeH="0" baseline="0" noProof="0" dirty="0" smtClean="0">
                <a:ln>
                  <a:noFill/>
                </a:ln>
                <a:solidFill>
                  <a:srgbClr val="800080"/>
                </a:solidFill>
                <a:effectLst>
                  <a:outerShdw blurRad="50800" dist="38100" dir="8100000" algn="tr" rotWithShape="0">
                    <a:prstClr val="black">
                      <a:alpha val="40000"/>
                    </a:prstClr>
                  </a:outerShdw>
                </a:effectLst>
                <a:uLnTx/>
                <a:uFillTx/>
                <a:latin typeface="Calibri" panose="020F0502020204030204"/>
                <a:ea typeface="+mn-ea"/>
                <a:cs typeface="Calibri" pitchFamily="34" charset="0"/>
              </a:rPr>
              <a:t>Dr. Rios Facundo</a:t>
            </a:r>
            <a:endParaRPr kumimoji="0" lang="es-AR" sz="1800" b="1" i="0" u="none" strike="noStrike" kern="1200" cap="none" spc="0" normalizeH="0" baseline="0" noProof="0" dirty="0">
              <a:ln>
                <a:noFill/>
              </a:ln>
              <a:solidFill>
                <a:srgbClr val="800080"/>
              </a:solidFill>
              <a:effectLst>
                <a:outerShdw blurRad="50800" dist="38100" dir="8100000" algn="tr" rotWithShape="0">
                  <a:prstClr val="black">
                    <a:alpha val="40000"/>
                  </a:prstClr>
                </a:outerShdw>
              </a:effectLst>
              <a:uLnTx/>
              <a:uFillTx/>
              <a:latin typeface="Calibri" panose="020F0502020204030204"/>
              <a:ea typeface="+mn-ea"/>
              <a:cs typeface="Calibri" pitchFamily="34" charset="0"/>
            </a:endParaRPr>
          </a:p>
        </p:txBody>
      </p:sp>
      <p:sp>
        <p:nvSpPr>
          <p:cNvPr id="2" name="Rectángulo 1"/>
          <p:cNvSpPr/>
          <p:nvPr/>
        </p:nvSpPr>
        <p:spPr>
          <a:xfrm>
            <a:off x="333830" y="1348800"/>
            <a:ext cx="6162219" cy="5509200"/>
          </a:xfrm>
          <a:prstGeom prst="rect">
            <a:avLst/>
          </a:prstGeom>
        </p:spPr>
        <p:txBody>
          <a:bodyPr wrap="square">
            <a:spAutoFit/>
          </a:bodyPr>
          <a:lstStyle/>
          <a:p>
            <a:pPr marL="342900" indent="-342900">
              <a:buFont typeface="Arial" panose="020B0604020202020204" pitchFamily="34" charset="0"/>
              <a:buChar char="•"/>
              <a:defRPr/>
            </a:pPr>
            <a:r>
              <a:rPr lang="es-ES" sz="1600" b="1" dirty="0" smtClean="0">
                <a:solidFill>
                  <a:srgbClr val="800080"/>
                </a:solidFill>
                <a:latin typeface="Calibri" pitchFamily="34" charset="0"/>
              </a:rPr>
              <a:t>El mundo cada vez está más urbanizado</a:t>
            </a:r>
            <a:r>
              <a:rPr lang="es-ES" sz="1600" dirty="0" smtClean="0">
                <a:solidFill>
                  <a:srgbClr val="800080"/>
                </a:solidFill>
                <a:latin typeface="Calibri" pitchFamily="34" charset="0"/>
              </a:rPr>
              <a:t>. </a:t>
            </a:r>
            <a:br>
              <a:rPr lang="es-ES" sz="1600" dirty="0" smtClean="0">
                <a:solidFill>
                  <a:srgbClr val="800080"/>
                </a:solidFill>
                <a:latin typeface="Calibri" pitchFamily="34" charset="0"/>
              </a:rPr>
            </a:br>
            <a:r>
              <a:rPr lang="es-ES" sz="1600" dirty="0" smtClean="0">
                <a:solidFill>
                  <a:srgbClr val="800080"/>
                </a:solidFill>
                <a:latin typeface="Calibri" pitchFamily="34" charset="0"/>
              </a:rPr>
              <a:t>Desde 2007, más de la mitad de la población mundial ha estado </a:t>
            </a:r>
            <a:r>
              <a:rPr lang="es-ES" sz="1600" b="1" dirty="0" smtClean="0">
                <a:solidFill>
                  <a:srgbClr val="800080"/>
                </a:solidFill>
                <a:latin typeface="Calibri" pitchFamily="34" charset="0"/>
              </a:rPr>
              <a:t>viviendo en ciudades</a:t>
            </a:r>
            <a:r>
              <a:rPr lang="es-ES" sz="1600" dirty="0" smtClean="0">
                <a:solidFill>
                  <a:srgbClr val="800080"/>
                </a:solidFill>
                <a:latin typeface="Calibri" pitchFamily="34" charset="0"/>
              </a:rPr>
              <a:t>, y se espera que dicha cantidad aumente hasta el 60 % para 2030.</a:t>
            </a:r>
            <a:br>
              <a:rPr lang="es-ES" sz="1600" dirty="0" smtClean="0">
                <a:solidFill>
                  <a:srgbClr val="800080"/>
                </a:solidFill>
                <a:latin typeface="Calibri" pitchFamily="34" charset="0"/>
              </a:rPr>
            </a:br>
            <a:r>
              <a:rPr lang="es-ES" sz="1600" dirty="0" smtClean="0">
                <a:solidFill>
                  <a:srgbClr val="800080"/>
                </a:solidFill>
                <a:latin typeface="Calibri" pitchFamily="34" charset="0"/>
              </a:rPr>
              <a:t>La de tasa cesamiento prevé </a:t>
            </a:r>
            <a:r>
              <a:rPr lang="es-ES" sz="1600" dirty="0">
                <a:solidFill>
                  <a:srgbClr val="800080"/>
                </a:solidFill>
                <a:latin typeface="Calibri" pitchFamily="34" charset="0"/>
              </a:rPr>
              <a:t>alcance el </a:t>
            </a:r>
            <a:r>
              <a:rPr lang="es-ES" sz="1600" b="1" dirty="0">
                <a:solidFill>
                  <a:srgbClr val="800080"/>
                </a:solidFill>
                <a:latin typeface="Calibri" pitchFamily="34" charset="0"/>
              </a:rPr>
              <a:t>70 % en 2050</a:t>
            </a:r>
            <a:r>
              <a:rPr lang="es-ES" sz="1600" dirty="0" smtClean="0">
                <a:solidFill>
                  <a:srgbClr val="800080"/>
                </a:solidFill>
                <a:latin typeface="Calibri" pitchFamily="34" charset="0"/>
              </a:rPr>
              <a:t>.</a:t>
            </a:r>
          </a:p>
          <a:p>
            <a:pPr marL="342900" lvl="0" indent="-342900">
              <a:buFont typeface="Arial" panose="020B0604020202020204" pitchFamily="34" charset="0"/>
              <a:buChar char="•"/>
              <a:defRPr/>
            </a:pPr>
            <a:endParaRPr lang="es-ES" sz="1600" dirty="0">
              <a:solidFill>
                <a:srgbClr val="800080"/>
              </a:solidFill>
              <a:latin typeface="Calibri" pitchFamily="34" charset="0"/>
            </a:endParaRPr>
          </a:p>
          <a:p>
            <a:pPr lvl="0">
              <a:defRPr/>
            </a:pPr>
            <a:endParaRPr lang="es-ES" sz="1600" dirty="0" smtClean="0">
              <a:solidFill>
                <a:srgbClr val="800080"/>
              </a:solidFill>
              <a:latin typeface="Calibri" pitchFamily="34" charset="0"/>
            </a:endParaRPr>
          </a:p>
          <a:p>
            <a:pPr lvl="0">
              <a:defRPr/>
            </a:pPr>
            <a:endParaRPr lang="es-ES" sz="1600" dirty="0">
              <a:solidFill>
                <a:srgbClr val="800080"/>
              </a:solidFill>
              <a:latin typeface="Calibri" pitchFamily="34" charset="0"/>
            </a:endParaRPr>
          </a:p>
          <a:p>
            <a:pPr lvl="0">
              <a:defRPr/>
            </a:pPr>
            <a:endParaRPr lang="es-ES" sz="1600" dirty="0" smtClean="0">
              <a:solidFill>
                <a:srgbClr val="800080"/>
              </a:solidFill>
              <a:latin typeface="Calibri" pitchFamily="34" charset="0"/>
            </a:endParaRPr>
          </a:p>
          <a:p>
            <a:pPr lvl="0">
              <a:defRPr/>
            </a:pPr>
            <a:endParaRPr lang="es-ES" sz="1600" dirty="0">
              <a:solidFill>
                <a:srgbClr val="800080"/>
              </a:solidFill>
              <a:latin typeface="Calibri" pitchFamily="34" charset="0"/>
            </a:endParaRPr>
          </a:p>
          <a:p>
            <a:pPr lvl="0">
              <a:defRPr/>
            </a:pPr>
            <a:endParaRPr lang="es-ES" sz="1600" dirty="0" smtClean="0">
              <a:solidFill>
                <a:srgbClr val="800080"/>
              </a:solidFill>
              <a:latin typeface="Calibri" pitchFamily="34" charset="0"/>
            </a:endParaRPr>
          </a:p>
          <a:p>
            <a:pPr lvl="0">
              <a:defRPr/>
            </a:pPr>
            <a:endParaRPr lang="es-ES" sz="1600" dirty="0">
              <a:solidFill>
                <a:srgbClr val="800080"/>
              </a:solidFill>
              <a:latin typeface="Calibri" pitchFamily="34" charset="0"/>
            </a:endParaRPr>
          </a:p>
          <a:p>
            <a:pPr lvl="0">
              <a:defRPr/>
            </a:pPr>
            <a:endParaRPr lang="es-ES" sz="1600" dirty="0" smtClean="0">
              <a:solidFill>
                <a:srgbClr val="800080"/>
              </a:solidFill>
              <a:latin typeface="Calibri" pitchFamily="34" charset="0"/>
            </a:endParaRPr>
          </a:p>
          <a:p>
            <a:pPr lvl="0">
              <a:defRPr/>
            </a:pPr>
            <a:endParaRPr lang="es-ES" sz="1600" dirty="0" smtClean="0">
              <a:solidFill>
                <a:srgbClr val="800080"/>
              </a:solidFill>
              <a:latin typeface="Calibri" pitchFamily="34" charset="0"/>
            </a:endParaRPr>
          </a:p>
          <a:p>
            <a:pPr lvl="0">
              <a:defRPr/>
            </a:pPr>
            <a:endParaRPr lang="es-ES" sz="1600" dirty="0">
              <a:solidFill>
                <a:schemeClr val="accent1"/>
              </a:solidFill>
              <a:latin typeface="Calibri" pitchFamily="34" charset="0"/>
            </a:endParaRPr>
          </a:p>
          <a:p>
            <a:pPr marL="342900" lvl="0" indent="-342900">
              <a:buFont typeface="Arial" panose="020B0604020202020204" pitchFamily="34" charset="0"/>
              <a:buChar char="•"/>
              <a:defRPr/>
            </a:pPr>
            <a:r>
              <a:rPr lang="es-ES" sz="1600" dirty="0">
                <a:solidFill>
                  <a:schemeClr val="accent1"/>
                </a:solidFill>
                <a:latin typeface="Calibri" pitchFamily="34" charset="0"/>
              </a:rPr>
              <a:t>La rápida urbanización está dando como resultado un número </a:t>
            </a:r>
            <a:r>
              <a:rPr lang="es-ES" sz="1600" b="1" dirty="0">
                <a:solidFill>
                  <a:schemeClr val="accent1"/>
                </a:solidFill>
                <a:latin typeface="Calibri" pitchFamily="34" charset="0"/>
              </a:rPr>
              <a:t>creciente de habitantes en barrios pobres</a:t>
            </a:r>
            <a:r>
              <a:rPr lang="es-ES" sz="1600" dirty="0">
                <a:solidFill>
                  <a:schemeClr val="accent1"/>
                </a:solidFill>
                <a:latin typeface="Calibri" pitchFamily="34" charset="0"/>
              </a:rPr>
              <a:t>, </a:t>
            </a:r>
            <a:r>
              <a:rPr lang="es-ES" sz="1600" b="1" dirty="0">
                <a:solidFill>
                  <a:schemeClr val="accent1"/>
                </a:solidFill>
                <a:latin typeface="Calibri" pitchFamily="34" charset="0"/>
              </a:rPr>
              <a:t>infraestructuras y servicios inadecuados y sobrecargados </a:t>
            </a:r>
            <a:r>
              <a:rPr lang="es-ES" sz="1600" b="1" dirty="0" smtClean="0">
                <a:solidFill>
                  <a:schemeClr val="accent1"/>
                </a:solidFill>
                <a:latin typeface="Calibri" pitchFamily="34" charset="0"/>
              </a:rPr>
              <a:t/>
            </a:r>
            <a:br>
              <a:rPr lang="es-ES" sz="1600" b="1" dirty="0" smtClean="0">
                <a:solidFill>
                  <a:schemeClr val="accent1"/>
                </a:solidFill>
                <a:latin typeface="Calibri" pitchFamily="34" charset="0"/>
              </a:rPr>
            </a:br>
            <a:r>
              <a:rPr lang="es-ES" sz="1600" dirty="0" smtClean="0">
                <a:solidFill>
                  <a:schemeClr val="accent1"/>
                </a:solidFill>
                <a:latin typeface="Calibri" pitchFamily="34" charset="0"/>
              </a:rPr>
              <a:t>(</a:t>
            </a:r>
            <a:r>
              <a:rPr lang="es-ES" sz="1600" dirty="0">
                <a:solidFill>
                  <a:schemeClr val="accent1"/>
                </a:solidFill>
                <a:latin typeface="Calibri" pitchFamily="34" charset="0"/>
              </a:rPr>
              <a:t>como la recogida de </a:t>
            </a:r>
            <a:r>
              <a:rPr lang="es-ES" sz="1600" b="1" dirty="0">
                <a:solidFill>
                  <a:schemeClr val="accent1"/>
                </a:solidFill>
                <a:latin typeface="Calibri" pitchFamily="34" charset="0"/>
              </a:rPr>
              <a:t>residuos y los sistemas de agua y saneamiento, carreteras y transporte</a:t>
            </a:r>
            <a:r>
              <a:rPr lang="es-ES" sz="1600" dirty="0">
                <a:solidFill>
                  <a:schemeClr val="accent1"/>
                </a:solidFill>
                <a:latin typeface="Calibri" pitchFamily="34" charset="0"/>
              </a:rPr>
              <a:t>), lo cual está empeorando la contaminación del aire y el crecimiento urbano incontrolado.</a:t>
            </a:r>
          </a:p>
          <a:p>
            <a:pPr marL="342900" lvl="0" indent="-342900">
              <a:buFont typeface="Arial" panose="020B0604020202020204" pitchFamily="34" charset="0"/>
              <a:buChar char="•"/>
              <a:defRPr/>
            </a:pPr>
            <a:endParaRPr lang="es-ES" sz="1600" dirty="0">
              <a:solidFill>
                <a:srgbClr val="800080"/>
              </a:solidFill>
              <a:latin typeface="Calibri" pitchFamily="34" charset="0"/>
            </a:endParaRPr>
          </a:p>
        </p:txBody>
      </p:sp>
      <p:pic>
        <p:nvPicPr>
          <p:cNvPr id="11" name="Imagen 10"/>
          <p:cNvPicPr>
            <a:picLocks noChangeAspect="1"/>
          </p:cNvPicPr>
          <p:nvPr/>
        </p:nvPicPr>
        <p:blipFill>
          <a:blip r:embed="rId2"/>
          <a:stretch>
            <a:fillRect/>
          </a:stretch>
        </p:blipFill>
        <p:spPr>
          <a:xfrm>
            <a:off x="6634010" y="1615474"/>
            <a:ext cx="3319560" cy="1812655"/>
          </a:xfrm>
          <a:prstGeom prst="rect">
            <a:avLst/>
          </a:prstGeom>
          <a:effectLst>
            <a:softEdge rad="177800"/>
          </a:effectLst>
        </p:spPr>
      </p:pic>
      <p:pic>
        <p:nvPicPr>
          <p:cNvPr id="12" name="Imagen 11"/>
          <p:cNvPicPr>
            <a:picLocks noChangeAspect="1"/>
          </p:cNvPicPr>
          <p:nvPr/>
        </p:nvPicPr>
        <p:blipFill>
          <a:blip r:embed="rId3"/>
          <a:stretch>
            <a:fillRect/>
          </a:stretch>
        </p:blipFill>
        <p:spPr>
          <a:xfrm>
            <a:off x="1504079" y="2702890"/>
            <a:ext cx="3961473" cy="2228850"/>
          </a:xfrm>
          <a:prstGeom prst="rect">
            <a:avLst/>
          </a:prstGeom>
          <a:effectLst>
            <a:softEdge rad="114300"/>
          </a:effectLst>
        </p:spPr>
      </p:pic>
      <p:sp>
        <p:nvSpPr>
          <p:cNvPr id="13" name="Rectángulo 12"/>
          <p:cNvSpPr/>
          <p:nvPr/>
        </p:nvSpPr>
        <p:spPr>
          <a:xfrm>
            <a:off x="6666535" y="4577481"/>
            <a:ext cx="4999001" cy="1569660"/>
          </a:xfrm>
          <a:prstGeom prst="rect">
            <a:avLst/>
          </a:prstGeom>
        </p:spPr>
        <p:txBody>
          <a:bodyPr wrap="square">
            <a:spAutoFit/>
          </a:bodyPr>
          <a:lstStyle/>
          <a:p>
            <a:pPr marL="342900" lvl="0" indent="-342900">
              <a:buFont typeface="Arial" panose="020B0604020202020204" pitchFamily="34" charset="0"/>
              <a:buChar char="•"/>
              <a:defRPr/>
            </a:pPr>
            <a:r>
              <a:rPr lang="es-ES" sz="1600" dirty="0">
                <a:solidFill>
                  <a:schemeClr val="accent6">
                    <a:lumMod val="75000"/>
                  </a:schemeClr>
                </a:solidFill>
                <a:latin typeface="Calibri" pitchFamily="34" charset="0"/>
              </a:rPr>
              <a:t>Las ciudades y las áreas metropolitanas son centros neurálgicos del crecimiento económico, ya que contribuyen </a:t>
            </a:r>
            <a:r>
              <a:rPr lang="es-ES" sz="1600" b="1" dirty="0">
                <a:solidFill>
                  <a:schemeClr val="accent6">
                    <a:lumMod val="75000"/>
                  </a:schemeClr>
                </a:solidFill>
                <a:latin typeface="Calibri" pitchFamily="34" charset="0"/>
              </a:rPr>
              <a:t>al 60 % aproximadamente del PIB mundial</a:t>
            </a:r>
            <a:r>
              <a:rPr lang="es-ES" sz="1600" dirty="0">
                <a:solidFill>
                  <a:schemeClr val="accent6">
                    <a:lumMod val="75000"/>
                  </a:schemeClr>
                </a:solidFill>
                <a:latin typeface="Calibri" pitchFamily="34" charset="0"/>
              </a:rPr>
              <a:t>. Sin embargo, también representan alrededor del 70 % de las emisiones de carbono mundiales y más del 60 % del uso de recursos.</a:t>
            </a:r>
            <a:endParaRPr lang="es-ES" sz="1600" dirty="0">
              <a:solidFill>
                <a:schemeClr val="accent6">
                  <a:lumMod val="75000"/>
                </a:schemeClr>
              </a:solidFill>
              <a:latin typeface="Calibri" pitchFamily="34" charset="0"/>
            </a:endParaRPr>
          </a:p>
        </p:txBody>
      </p:sp>
      <p:pic>
        <p:nvPicPr>
          <p:cNvPr id="3076" name="Picture 4" descr="Alerta de la ONU: el colapso de la Tierra está cada vez más cerca | CHACO  DÍA POR DÍ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6036" y="2564967"/>
            <a:ext cx="2466975" cy="1847851"/>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4199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de flecha"/>
          <p:cNvCxnSpPr/>
          <p:nvPr/>
        </p:nvCxnSpPr>
        <p:spPr>
          <a:xfrm flipV="1">
            <a:off x="5535245" y="1781605"/>
            <a:ext cx="0" cy="363307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 name="4 Conector recto de flecha"/>
          <p:cNvCxnSpPr/>
          <p:nvPr/>
        </p:nvCxnSpPr>
        <p:spPr>
          <a:xfrm>
            <a:off x="5535245" y="5414678"/>
            <a:ext cx="5871900" cy="0"/>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5535245" y="2806833"/>
            <a:ext cx="5646122" cy="0"/>
          </a:xfrm>
          <a:prstGeom prst="line">
            <a:avLst/>
          </a:prstGeom>
          <a:ln w="28575">
            <a:solidFill>
              <a:schemeClr val="tx2">
                <a:lumMod val="90000"/>
                <a:lumOff val="1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 name="8 CuadroTexto"/>
          <p:cNvSpPr txBox="1"/>
          <p:nvPr/>
        </p:nvSpPr>
        <p:spPr>
          <a:xfrm>
            <a:off x="3190519" y="2080490"/>
            <a:ext cx="2201887" cy="726343"/>
          </a:xfrm>
          <a:prstGeom prst="rect">
            <a:avLst/>
          </a:prstGeom>
          <a:noFill/>
        </p:spPr>
        <p:txBody>
          <a:bodyPr wrap="square" lIns="109720" tIns="54859" rIns="109720" bIns="54859" rtlCol="0">
            <a:spAutoFit/>
          </a:bodyPr>
          <a:lstStyle/>
          <a:p>
            <a:pPr algn="r"/>
            <a:r>
              <a:rPr lang="es-AR" sz="2000" b="1" dirty="0">
                <a:solidFill>
                  <a:srgbClr val="5B9BD5">
                    <a:lumMod val="75000"/>
                  </a:srgbClr>
                </a:solidFill>
              </a:rPr>
              <a:t>Límite de </a:t>
            </a:r>
            <a:r>
              <a:rPr lang="es-AR" sz="2000" b="1" dirty="0" smtClean="0">
                <a:solidFill>
                  <a:srgbClr val="5B9BD5">
                    <a:lumMod val="75000"/>
                  </a:srgbClr>
                </a:solidFill>
              </a:rPr>
              <a:t>apropiación</a:t>
            </a:r>
            <a:endParaRPr lang="es-AR" sz="2000" b="1" dirty="0">
              <a:solidFill>
                <a:srgbClr val="5B9BD5">
                  <a:lumMod val="75000"/>
                </a:srgbClr>
              </a:solidFill>
            </a:endParaRPr>
          </a:p>
        </p:txBody>
      </p:sp>
      <p:cxnSp>
        <p:nvCxnSpPr>
          <p:cNvPr id="11" name="10 Conector recto"/>
          <p:cNvCxnSpPr/>
          <p:nvPr/>
        </p:nvCxnSpPr>
        <p:spPr>
          <a:xfrm>
            <a:off x="7366050" y="1803841"/>
            <a:ext cx="0" cy="3600400"/>
          </a:xfrm>
          <a:prstGeom prst="line">
            <a:avLst/>
          </a:prstGeom>
          <a:ln w="28575">
            <a:solidFill>
              <a:schemeClr val="tx2">
                <a:lumMod val="90000"/>
                <a:lumOff val="10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12" name="11 Conector recto"/>
          <p:cNvCxnSpPr/>
          <p:nvPr/>
        </p:nvCxnSpPr>
        <p:spPr>
          <a:xfrm>
            <a:off x="9469457" y="1803841"/>
            <a:ext cx="0" cy="3600400"/>
          </a:xfrm>
          <a:prstGeom prst="line">
            <a:avLst/>
          </a:prstGeom>
          <a:ln w="28575">
            <a:solidFill>
              <a:schemeClr val="tx2">
                <a:lumMod val="90000"/>
                <a:lumOff val="10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13" name="12 CuadroTexto"/>
          <p:cNvSpPr txBox="1"/>
          <p:nvPr/>
        </p:nvSpPr>
        <p:spPr>
          <a:xfrm>
            <a:off x="5828756" y="5404239"/>
            <a:ext cx="1344450" cy="726343"/>
          </a:xfrm>
          <a:prstGeom prst="rect">
            <a:avLst/>
          </a:prstGeom>
          <a:noFill/>
        </p:spPr>
        <p:txBody>
          <a:bodyPr wrap="square" lIns="109720" tIns="54859" rIns="109720" bIns="54859" rtlCol="0">
            <a:spAutoFit/>
          </a:bodyPr>
          <a:lstStyle/>
          <a:p>
            <a:r>
              <a:rPr lang="es-AR" sz="2000" b="1" dirty="0">
                <a:solidFill>
                  <a:srgbClr val="800080"/>
                </a:solidFill>
              </a:rPr>
              <a:t>Límite de pobreza</a:t>
            </a:r>
          </a:p>
        </p:txBody>
      </p:sp>
      <p:sp>
        <p:nvSpPr>
          <p:cNvPr id="14" name="13 CuadroTexto"/>
          <p:cNvSpPr txBox="1"/>
          <p:nvPr/>
        </p:nvSpPr>
        <p:spPr>
          <a:xfrm>
            <a:off x="9585443" y="5404240"/>
            <a:ext cx="1987421" cy="726343"/>
          </a:xfrm>
          <a:prstGeom prst="rect">
            <a:avLst/>
          </a:prstGeom>
          <a:noFill/>
        </p:spPr>
        <p:txBody>
          <a:bodyPr wrap="square" lIns="109720" tIns="54859" rIns="109720" bIns="54859" rtlCol="0">
            <a:spAutoFit/>
          </a:bodyPr>
          <a:lstStyle/>
          <a:p>
            <a:r>
              <a:rPr lang="es-AR" sz="2000" b="1" dirty="0">
                <a:solidFill>
                  <a:srgbClr val="800080"/>
                </a:solidFill>
              </a:rPr>
              <a:t>Límite de opulencia</a:t>
            </a:r>
          </a:p>
        </p:txBody>
      </p:sp>
      <p:sp>
        <p:nvSpPr>
          <p:cNvPr id="18" name="2 Subtítulo"/>
          <p:cNvSpPr txBox="1">
            <a:spLocks/>
          </p:cNvSpPr>
          <p:nvPr/>
        </p:nvSpPr>
        <p:spPr>
          <a:xfrm>
            <a:off x="2078182" y="278862"/>
            <a:ext cx="10113818" cy="954193"/>
          </a:xfrm>
          <a:prstGeom prst="rect">
            <a:avLst/>
          </a:prstGeom>
        </p:spPr>
        <p:txBody>
          <a:bodyPr vert="horz" lIns="109720" tIns="54859" rIns="109720" bIns="54859">
            <a:noAutofit/>
          </a:bodyPr>
          <a:lstStyle/>
          <a:p>
            <a:pPr marL="329159" indent="-329159" algn="ctr">
              <a:spcBef>
                <a:spcPts val="720"/>
              </a:spcBef>
              <a:buClr>
                <a:srgbClr val="5B9BD5"/>
              </a:buClr>
              <a:buSzPct val="70000"/>
            </a:pPr>
            <a:r>
              <a:rPr lang="es-AR" sz="4000" b="1" dirty="0" smtClean="0">
                <a:solidFill>
                  <a:srgbClr val="800080"/>
                </a:solidFill>
                <a:effectLst>
                  <a:outerShdw blurRad="38100" dist="38100" dir="2700000" algn="tl">
                    <a:srgbClr val="000000">
                      <a:alpha val="43137"/>
                    </a:srgbClr>
                  </a:outerShdw>
                </a:effectLst>
              </a:rPr>
              <a:t>¿ Qué </a:t>
            </a:r>
            <a:r>
              <a:rPr lang="es-AR" sz="4000" b="1" dirty="0">
                <a:solidFill>
                  <a:srgbClr val="800080"/>
                </a:solidFill>
                <a:effectLst>
                  <a:outerShdw blurRad="38100" dist="38100" dir="2700000" algn="tl">
                    <a:srgbClr val="000000">
                      <a:alpha val="43137"/>
                    </a:srgbClr>
                  </a:outerShdw>
                </a:effectLst>
              </a:rPr>
              <a:t>es el </a:t>
            </a:r>
            <a:r>
              <a:rPr lang="es-AR" sz="4000" b="1" dirty="0" smtClean="0">
                <a:solidFill>
                  <a:srgbClr val="70AD47">
                    <a:lumMod val="75000"/>
                  </a:srgbClr>
                </a:solidFill>
                <a:effectLst>
                  <a:outerShdw blurRad="38100" dist="38100" dir="2700000" algn="tl">
                    <a:srgbClr val="000000">
                      <a:alpha val="43137"/>
                    </a:srgbClr>
                  </a:outerShdw>
                </a:effectLst>
              </a:rPr>
              <a:t>DESARROLLO SOSTENIBLE </a:t>
            </a:r>
            <a:r>
              <a:rPr lang="es-AR" sz="4000" b="1" dirty="0" smtClean="0">
                <a:solidFill>
                  <a:srgbClr val="800080"/>
                </a:solidFill>
                <a:effectLst>
                  <a:outerShdw blurRad="38100" dist="38100" dir="2700000" algn="tl">
                    <a:srgbClr val="000000">
                      <a:alpha val="43137"/>
                    </a:srgbClr>
                  </a:outerShdw>
                </a:effectLst>
              </a:rPr>
              <a:t>?</a:t>
            </a:r>
            <a:endParaRPr lang="es-AR" sz="4000" b="1" dirty="0">
              <a:solidFill>
                <a:srgbClr val="800080"/>
              </a:solidFill>
              <a:effectLst>
                <a:outerShdw blurRad="38100" dist="38100" dir="2700000" algn="tl">
                  <a:srgbClr val="000000">
                    <a:alpha val="43137"/>
                  </a:srgbClr>
                </a:outerShdw>
              </a:effectLst>
            </a:endParaRPr>
          </a:p>
        </p:txBody>
      </p:sp>
      <p:sp>
        <p:nvSpPr>
          <p:cNvPr id="19" name="18 CuadroTexto"/>
          <p:cNvSpPr txBox="1"/>
          <p:nvPr/>
        </p:nvSpPr>
        <p:spPr>
          <a:xfrm>
            <a:off x="7469825" y="5414678"/>
            <a:ext cx="1708295" cy="541677"/>
          </a:xfrm>
          <a:prstGeom prst="rect">
            <a:avLst/>
          </a:prstGeom>
          <a:noFill/>
        </p:spPr>
        <p:txBody>
          <a:bodyPr wrap="square" lIns="109720" tIns="54859" rIns="109720" bIns="54859" rtlCol="0">
            <a:spAutoFit/>
          </a:bodyPr>
          <a:lstStyle/>
          <a:p>
            <a:pPr algn="ctr"/>
            <a:r>
              <a:rPr lang="es-AR" sz="2800" b="1" dirty="0">
                <a:solidFill>
                  <a:srgbClr val="FF0000"/>
                </a:solidFill>
              </a:rPr>
              <a:t>Consumo</a:t>
            </a:r>
          </a:p>
        </p:txBody>
      </p:sp>
      <p:pic>
        <p:nvPicPr>
          <p:cNvPr id="21" name="20 Imagen" descr="social4.jpg"/>
          <p:cNvPicPr>
            <a:picLocks noChangeAspect="1"/>
          </p:cNvPicPr>
          <p:nvPr/>
        </p:nvPicPr>
        <p:blipFill>
          <a:blip r:embed="rId2">
            <a:clrChange>
              <a:clrFrom>
                <a:srgbClr val="FFFFFF"/>
              </a:clrFrom>
              <a:clrTo>
                <a:srgbClr val="FFFFFF">
                  <a:alpha val="0"/>
                </a:srgbClr>
              </a:clrTo>
            </a:clrChange>
          </a:blip>
          <a:stretch>
            <a:fillRect/>
          </a:stretch>
        </p:blipFill>
        <p:spPr>
          <a:xfrm>
            <a:off x="7665962" y="3117708"/>
            <a:ext cx="1503583" cy="1527834"/>
          </a:xfrm>
          <a:prstGeom prst="rect">
            <a:avLst/>
          </a:prstGeom>
        </p:spPr>
      </p:pic>
      <p:pic>
        <p:nvPicPr>
          <p:cNvPr id="6" name="Imagen 5"/>
          <p:cNvPicPr>
            <a:picLocks noChangeAspect="1"/>
          </p:cNvPicPr>
          <p:nvPr/>
        </p:nvPicPr>
        <p:blipFill>
          <a:blip r:embed="rId3">
            <a:clrChange>
              <a:clrFrom>
                <a:srgbClr val="FFFFFF"/>
              </a:clrFrom>
              <a:clrTo>
                <a:srgbClr val="FFFFFF">
                  <a:alpha val="0"/>
                </a:srgbClr>
              </a:clrTo>
            </a:clrChange>
          </a:blip>
          <a:stretch>
            <a:fillRect/>
          </a:stretch>
        </p:blipFill>
        <p:spPr>
          <a:xfrm rot="20721945">
            <a:off x="74515" y="732732"/>
            <a:ext cx="2459258" cy="4580663"/>
          </a:xfrm>
          <a:prstGeom prst="rect">
            <a:avLst/>
          </a:prstGeom>
        </p:spPr>
      </p:pic>
      <p:sp>
        <p:nvSpPr>
          <p:cNvPr id="20" name="15 CuadroTexto"/>
          <p:cNvSpPr txBox="1"/>
          <p:nvPr/>
        </p:nvSpPr>
        <p:spPr>
          <a:xfrm rot="5400000">
            <a:off x="3623780" y="2682240"/>
            <a:ext cx="960247" cy="2486042"/>
          </a:xfrm>
          <a:prstGeom prst="rect">
            <a:avLst/>
          </a:prstGeom>
          <a:noFill/>
        </p:spPr>
        <p:txBody>
          <a:bodyPr vert="vert270" wrap="square" lIns="109720" tIns="54859" rIns="109720" bIns="54859" rtlCol="0">
            <a:spAutoFit/>
          </a:bodyPr>
          <a:lstStyle/>
          <a:p>
            <a:pPr algn="r"/>
            <a:r>
              <a:rPr lang="es-AR" sz="2400" b="1" dirty="0">
                <a:solidFill>
                  <a:srgbClr val="70AD47">
                    <a:lumMod val="75000"/>
                  </a:srgbClr>
                </a:solidFill>
              </a:rPr>
              <a:t>Uso de </a:t>
            </a:r>
            <a:r>
              <a:rPr lang="es-AR" sz="2400" b="1" dirty="0" smtClean="0">
                <a:solidFill>
                  <a:srgbClr val="70AD47">
                    <a:lumMod val="75000"/>
                  </a:srgbClr>
                </a:solidFill>
              </a:rPr>
              <a:t>Recursos Naturales</a:t>
            </a:r>
            <a:endParaRPr lang="es-AR" sz="2400" b="1" dirty="0">
              <a:solidFill>
                <a:srgbClr val="70AD47">
                  <a:lumMod val="75000"/>
                </a:srgbClr>
              </a:solidFill>
            </a:endParaRPr>
          </a:p>
        </p:txBody>
      </p:sp>
      <p:sp>
        <p:nvSpPr>
          <p:cNvPr id="15" name="Rectángulo 14"/>
          <p:cNvSpPr/>
          <p:nvPr/>
        </p:nvSpPr>
        <p:spPr>
          <a:xfrm>
            <a:off x="10091531" y="6475570"/>
            <a:ext cx="1762727" cy="369332"/>
          </a:xfrm>
          <a:prstGeom prst="rect">
            <a:avLst/>
          </a:prstGeom>
        </p:spPr>
        <p:txBody>
          <a:bodyPr wrap="none">
            <a:spAutoFit/>
          </a:bodyPr>
          <a:lstStyle/>
          <a:p>
            <a:pPr marL="329184" indent="-329184" algn="ctr">
              <a:buClr>
                <a:srgbClr val="5B9BD5"/>
              </a:buClr>
              <a:buSzPct val="70000"/>
            </a:pPr>
            <a:r>
              <a:rPr lang="es-AR" b="1" dirty="0" smtClean="0">
                <a:solidFill>
                  <a:srgbClr val="800080"/>
                </a:solidFill>
                <a:effectLst>
                  <a:outerShdw blurRad="50800" dist="38100" dir="8100000" algn="tr" rotWithShape="0">
                    <a:prstClr val="black">
                      <a:alpha val="40000"/>
                    </a:prstClr>
                  </a:outerShdw>
                </a:effectLst>
                <a:cs typeface="Calibri" pitchFamily="34" charset="0"/>
              </a:rPr>
              <a:t>Dr. Rios Facundo</a:t>
            </a:r>
            <a:endParaRPr lang="es-AR" b="1" dirty="0">
              <a:solidFill>
                <a:srgbClr val="800080"/>
              </a:solidFill>
              <a:effectLst>
                <a:outerShdw blurRad="50800" dist="38100" dir="8100000" algn="tr" rotWithShape="0">
                  <a:prstClr val="black">
                    <a:alpha val="40000"/>
                  </a:prstClr>
                </a:outerShdw>
              </a:effectLst>
              <a:cs typeface="Calibri" pitchFamily="34" charset="0"/>
            </a:endParaRPr>
          </a:p>
        </p:txBody>
      </p:sp>
      <p:cxnSp>
        <p:nvCxnSpPr>
          <p:cNvPr id="16" name="7 Conector recto"/>
          <p:cNvCxnSpPr/>
          <p:nvPr/>
        </p:nvCxnSpPr>
        <p:spPr>
          <a:xfrm>
            <a:off x="5535245" y="4723689"/>
            <a:ext cx="5646122" cy="0"/>
          </a:xfrm>
          <a:prstGeom prst="line">
            <a:avLst/>
          </a:prstGeom>
          <a:ln w="28575">
            <a:solidFill>
              <a:schemeClr val="tx2">
                <a:lumMod val="90000"/>
                <a:lumOff val="1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Rectángulo 1"/>
          <p:cNvSpPr/>
          <p:nvPr/>
        </p:nvSpPr>
        <p:spPr>
          <a:xfrm>
            <a:off x="2944866" y="4523634"/>
            <a:ext cx="2518959" cy="400110"/>
          </a:xfrm>
          <a:prstGeom prst="rect">
            <a:avLst/>
          </a:prstGeom>
        </p:spPr>
        <p:txBody>
          <a:bodyPr wrap="none">
            <a:spAutoFit/>
          </a:bodyPr>
          <a:lstStyle/>
          <a:p>
            <a:pPr algn="r"/>
            <a:r>
              <a:rPr lang="es-AR" sz="2000" b="1" dirty="0">
                <a:solidFill>
                  <a:srgbClr val="5B9BD5">
                    <a:lumMod val="75000"/>
                  </a:srgbClr>
                </a:solidFill>
                <a:effectLst>
                  <a:outerShdw blurRad="38100" dist="38100" dir="2700000" algn="tl">
                    <a:srgbClr val="000000">
                      <a:alpha val="43137"/>
                    </a:srgbClr>
                  </a:outerShdw>
                </a:effectLst>
              </a:rPr>
              <a:t>Límite de rentabilidad</a:t>
            </a:r>
          </a:p>
        </p:txBody>
      </p:sp>
    </p:spTree>
    <p:extLst>
      <p:ext uri="{BB962C8B-B14F-4D97-AF65-F5344CB8AC3E}">
        <p14:creationId xmlns:p14="http://schemas.microsoft.com/office/powerpoint/2010/main" val="356602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4"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fill="hold"/>
                                        <p:tgtEl>
                                          <p:spTgt spid="12"/>
                                        </p:tgtEl>
                                        <p:attrNameLst>
                                          <p:attrName>ppt_x</p:attrName>
                                        </p:attrNameLst>
                                      </p:cBhvr>
                                      <p:tavLst>
                                        <p:tav tm="0">
                                          <p:val>
                                            <p:strVal val="#ppt_x"/>
                                          </p:val>
                                        </p:tav>
                                        <p:tav tm="100000">
                                          <p:val>
                                            <p:strVal val="#ppt_x"/>
                                          </p:val>
                                        </p:tav>
                                      </p:tavLst>
                                    </p:anim>
                                    <p:anim calcmode="lin" valueType="num">
                                      <p:cBhvr additive="base">
                                        <p:cTn id="6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2" presetClass="entr" presetSubtype="4"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slide(fromBottom)">
                                      <p:cBhvr>
                                        <p:cTn id="6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9" grpId="0"/>
      <p:bldP spid="20"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9410180" y="1367022"/>
            <a:ext cx="1761431" cy="2048933"/>
          </a:xfrm>
          <a:prstGeom prst="rect">
            <a:avLst/>
          </a:prstGeom>
        </p:spPr>
      </p:pic>
      <p:sp>
        <p:nvSpPr>
          <p:cNvPr id="10" name="9 Rectángulo"/>
          <p:cNvSpPr/>
          <p:nvPr/>
        </p:nvSpPr>
        <p:spPr>
          <a:xfrm>
            <a:off x="911424" y="3573017"/>
            <a:ext cx="2246650" cy="3508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80" b="0" i="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a:t>
            </a:r>
          </a:p>
        </p:txBody>
      </p:sp>
      <p:sp>
        <p:nvSpPr>
          <p:cNvPr id="8" name="7 Rectángulo"/>
          <p:cNvSpPr/>
          <p:nvPr/>
        </p:nvSpPr>
        <p:spPr>
          <a:xfrm>
            <a:off x="1809712" y="189483"/>
            <a:ext cx="1004454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1200" cap="none" spc="0" normalizeH="0" baseline="0" noProof="0" dirty="0" smtClean="0">
                <a:ln>
                  <a:noFill/>
                </a:ln>
                <a:solidFill>
                  <a:srgbClr val="800080"/>
                </a:solidFill>
                <a:effectLst>
                  <a:outerShdw blurRad="38100" dist="38100" dir="2700000" algn="tl">
                    <a:srgbClr val="000000">
                      <a:alpha val="43137"/>
                    </a:srgbClr>
                  </a:outerShdw>
                </a:effectLst>
                <a:uLnTx/>
                <a:uFillTx/>
                <a:latin typeface="Calibri" panose="020F0502020204030204"/>
                <a:ea typeface="+mn-ea"/>
                <a:cs typeface="+mn-cs"/>
              </a:rPr>
              <a:t>Camino a la sostenibilidad: Economía </a:t>
            </a:r>
            <a:r>
              <a:rPr kumimoji="0" lang="es-AR" sz="3200" b="1" i="0" u="none" strike="noStrike" kern="1200" cap="none" spc="0" normalizeH="0" baseline="0" noProof="0" dirty="0">
                <a:ln>
                  <a:noFill/>
                </a:ln>
                <a:solidFill>
                  <a:srgbClr val="800080"/>
                </a:solidFill>
                <a:effectLst>
                  <a:outerShdw blurRad="38100" dist="38100" dir="2700000" algn="tl">
                    <a:srgbClr val="000000">
                      <a:alpha val="43137"/>
                    </a:srgbClr>
                  </a:outerShdw>
                </a:effectLst>
                <a:uLnTx/>
                <a:uFillTx/>
                <a:latin typeface="Calibri" panose="020F0502020204030204"/>
                <a:ea typeface="+mn-ea"/>
                <a:cs typeface="+mn-cs"/>
              </a:rPr>
              <a:t>Circular</a:t>
            </a:r>
          </a:p>
        </p:txBody>
      </p:sp>
      <p:pic>
        <p:nvPicPr>
          <p:cNvPr id="4" name="Imagen 3"/>
          <p:cNvPicPr>
            <a:picLocks noChangeAspect="1"/>
          </p:cNvPicPr>
          <p:nvPr/>
        </p:nvPicPr>
        <p:blipFill>
          <a:blip r:embed="rId4"/>
          <a:stretch>
            <a:fillRect/>
          </a:stretch>
        </p:blipFill>
        <p:spPr>
          <a:xfrm>
            <a:off x="0" y="0"/>
            <a:ext cx="1898079" cy="6858000"/>
          </a:xfrm>
          <a:prstGeom prst="rect">
            <a:avLst/>
          </a:prstGeom>
          <a:effectLst>
            <a:softEdge rad="152400"/>
          </a:effectLst>
        </p:spPr>
      </p:pic>
      <p:sp>
        <p:nvSpPr>
          <p:cNvPr id="9" name="Rectángulo 8"/>
          <p:cNvSpPr/>
          <p:nvPr/>
        </p:nvSpPr>
        <p:spPr>
          <a:xfrm>
            <a:off x="8606739" y="1237750"/>
            <a:ext cx="3247519" cy="3416320"/>
          </a:xfrm>
          <a:prstGeom prst="rect">
            <a:avLst/>
          </a:prstGeom>
          <a:ln>
            <a:solidFill>
              <a:srgbClr val="80008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smtClean="0">
                <a:ln>
                  <a:noFill/>
                </a:ln>
                <a:solidFill>
                  <a:srgbClr val="800080"/>
                </a:solidFill>
                <a:effectLst/>
                <a:uLnTx/>
                <a:uFillTx/>
                <a:latin typeface="Calibri" panose="020F0502020204030204"/>
                <a:ea typeface="+mn-ea"/>
                <a:cs typeface="+mn-cs"/>
              </a:rPr>
              <a:t/>
            </a:r>
            <a:br>
              <a:rPr kumimoji="0" lang="es-AR" sz="1800" b="1" i="0" u="none" strike="noStrike" kern="1200" cap="none" spc="0" normalizeH="0" baseline="0" noProof="0" dirty="0" smtClean="0">
                <a:ln>
                  <a:noFill/>
                </a:ln>
                <a:solidFill>
                  <a:srgbClr val="800080"/>
                </a:solidFill>
                <a:effectLst/>
                <a:uLnTx/>
                <a:uFillTx/>
                <a:latin typeface="Calibri" panose="020F0502020204030204"/>
                <a:ea typeface="+mn-ea"/>
                <a:cs typeface="+mn-cs"/>
              </a:rPr>
            </a:br>
            <a:endParaRPr kumimoji="0" lang="es-AR" sz="1800" b="1" i="0" u="none" strike="noStrike" kern="1200" cap="none" spc="0" normalizeH="0" baseline="0" noProof="0" dirty="0" smtClean="0">
              <a:ln>
                <a:noFill/>
              </a:ln>
              <a:solidFill>
                <a:srgbClr val="80008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srgbClr val="80008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smtClean="0">
                <a:ln>
                  <a:noFill/>
                </a:ln>
                <a:solidFill>
                  <a:srgbClr val="800080"/>
                </a:solidFill>
                <a:effectLst/>
                <a:uLnTx/>
                <a:uFillTx/>
                <a:latin typeface="Calibri" panose="020F0502020204030204"/>
                <a:ea typeface="+mn-ea"/>
                <a:cs typeface="+mn-cs"/>
              </a:rPr>
              <a:t/>
            </a:r>
            <a:br>
              <a:rPr kumimoji="0" lang="es-AR" sz="1800" b="1" i="0" u="none" strike="noStrike" kern="1200" cap="none" spc="0" normalizeH="0" baseline="0" noProof="0" dirty="0" smtClean="0">
                <a:ln>
                  <a:noFill/>
                </a:ln>
                <a:solidFill>
                  <a:srgbClr val="800080"/>
                </a:solidFill>
                <a:effectLst/>
                <a:uLnTx/>
                <a:uFillTx/>
                <a:latin typeface="Calibri" panose="020F0502020204030204"/>
                <a:ea typeface="+mn-ea"/>
                <a:cs typeface="+mn-cs"/>
              </a:rPr>
            </a:br>
            <a:endParaRPr kumimoji="0" lang="es-AR" sz="1800" b="1" i="0" u="none" strike="noStrike" kern="1200" cap="none" spc="0" normalizeH="0" baseline="0" noProof="0" dirty="0" smtClean="0">
              <a:ln>
                <a:noFill/>
              </a:ln>
              <a:solidFill>
                <a:srgbClr val="80008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srgbClr val="80008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smtClean="0">
              <a:ln>
                <a:noFill/>
              </a:ln>
              <a:solidFill>
                <a:srgbClr val="80008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srgbClr val="80008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smtClean="0">
              <a:ln>
                <a:noFill/>
              </a:ln>
              <a:solidFill>
                <a:srgbClr val="80008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smtClean="0">
                <a:ln>
                  <a:noFill/>
                </a:ln>
                <a:solidFill>
                  <a:srgbClr val="800080"/>
                </a:solidFill>
                <a:effectLst/>
                <a:uLnTx/>
                <a:uFillTx/>
                <a:latin typeface="Calibri" panose="020F0502020204030204"/>
                <a:ea typeface="+mn-ea"/>
                <a:cs typeface="+mn-cs"/>
              </a:rPr>
              <a:t>Incorporar valor económico de los costos y los beneficios sociales y ambientales</a:t>
            </a:r>
            <a:endParaRPr kumimoji="0" lang="es-AR" sz="1800" b="0" i="0" u="none" strike="noStrike" kern="1200" cap="none" spc="0" normalizeH="0" baseline="0" noProof="0" dirty="0">
              <a:ln>
                <a:noFill/>
              </a:ln>
              <a:solidFill>
                <a:srgbClr val="800080"/>
              </a:solidFill>
              <a:effectLst/>
              <a:uLnTx/>
              <a:uFillTx/>
              <a:latin typeface="Calibri" panose="020F0502020204030204"/>
              <a:ea typeface="+mn-ea"/>
              <a:cs typeface="+mn-cs"/>
            </a:endParaRPr>
          </a:p>
        </p:txBody>
      </p:sp>
      <p:pic>
        <p:nvPicPr>
          <p:cNvPr id="3" name="Imagen 2"/>
          <p:cNvPicPr>
            <a:picLocks noChangeAspect="1"/>
          </p:cNvPicPr>
          <p:nvPr/>
        </p:nvPicPr>
        <p:blipFill>
          <a:blip r:embed="rId5"/>
          <a:stretch>
            <a:fillRect/>
          </a:stretch>
        </p:blipFill>
        <p:spPr>
          <a:xfrm>
            <a:off x="2032390" y="963741"/>
            <a:ext cx="6066581" cy="4803083"/>
          </a:xfrm>
          <a:prstGeom prst="rect">
            <a:avLst/>
          </a:prstGeom>
        </p:spPr>
      </p:pic>
      <p:sp>
        <p:nvSpPr>
          <p:cNvPr id="11" name="Rectángulo 10"/>
          <p:cNvSpPr/>
          <p:nvPr/>
        </p:nvSpPr>
        <p:spPr>
          <a:xfrm>
            <a:off x="10330524" y="6439124"/>
            <a:ext cx="1762727" cy="369332"/>
          </a:xfrm>
          <a:prstGeom prst="rect">
            <a:avLst/>
          </a:prstGeom>
        </p:spPr>
        <p:txBody>
          <a:bodyPr wrap="none">
            <a:spAutoFit/>
          </a:bodyPr>
          <a:lstStyle/>
          <a:p>
            <a:pPr marL="329184" indent="-329184" algn="ctr">
              <a:buClr>
                <a:schemeClr val="accent1"/>
              </a:buClr>
              <a:buSzPct val="70000"/>
            </a:pPr>
            <a:r>
              <a:rPr lang="es-AR" b="1" dirty="0" smtClean="0">
                <a:solidFill>
                  <a:srgbClr val="800080"/>
                </a:solidFill>
                <a:effectLst>
                  <a:outerShdw blurRad="50800" dist="38100" dir="8100000" algn="tr" rotWithShape="0">
                    <a:prstClr val="black">
                      <a:alpha val="40000"/>
                    </a:prstClr>
                  </a:outerShdw>
                </a:effectLst>
                <a:latin typeface="Calibri" pitchFamily="34" charset="0"/>
                <a:cs typeface="Calibri" pitchFamily="34" charset="0"/>
              </a:rPr>
              <a:t>Dr. </a:t>
            </a:r>
            <a:r>
              <a:rPr lang="es-AR" b="1" dirty="0" err="1" smtClean="0">
                <a:solidFill>
                  <a:srgbClr val="800080"/>
                </a:solidFill>
                <a:effectLst>
                  <a:outerShdw blurRad="50800" dist="38100" dir="8100000" algn="tr" rotWithShape="0">
                    <a:prstClr val="black">
                      <a:alpha val="40000"/>
                    </a:prstClr>
                  </a:outerShdw>
                </a:effectLst>
                <a:latin typeface="Calibri" pitchFamily="34" charset="0"/>
                <a:cs typeface="Calibri" pitchFamily="34" charset="0"/>
              </a:rPr>
              <a:t>Rios</a:t>
            </a:r>
            <a:r>
              <a:rPr lang="es-AR" b="1" dirty="0" smtClean="0">
                <a:solidFill>
                  <a:srgbClr val="800080"/>
                </a:solidFill>
                <a:effectLst>
                  <a:outerShdw blurRad="50800" dist="38100" dir="8100000" algn="tr" rotWithShape="0">
                    <a:prstClr val="black">
                      <a:alpha val="40000"/>
                    </a:prstClr>
                  </a:outerShdw>
                </a:effectLst>
                <a:latin typeface="Calibri" pitchFamily="34" charset="0"/>
                <a:cs typeface="Calibri" pitchFamily="34" charset="0"/>
              </a:rPr>
              <a:t> Facundo</a:t>
            </a:r>
            <a:endParaRPr lang="es-AR" b="1" dirty="0">
              <a:solidFill>
                <a:srgbClr val="800080"/>
              </a:solidFill>
              <a:effectLst>
                <a:outerShdw blurRad="50800" dist="38100" dir="8100000" algn="tr" rotWithShape="0">
                  <a:prstClr val="black">
                    <a:alpha val="40000"/>
                  </a:prstClr>
                </a:outerShdw>
              </a:effectLst>
              <a:latin typeface="Calibri" pitchFamily="34" charset="0"/>
              <a:cs typeface="Calibri" pitchFamily="34" charset="0"/>
            </a:endParaRPr>
          </a:p>
        </p:txBody>
      </p:sp>
      <p:sp>
        <p:nvSpPr>
          <p:cNvPr id="2" name="Rectángulo 1"/>
          <p:cNvSpPr/>
          <p:nvPr/>
        </p:nvSpPr>
        <p:spPr>
          <a:xfrm>
            <a:off x="2051827" y="5751797"/>
            <a:ext cx="8278697" cy="738664"/>
          </a:xfrm>
          <a:prstGeom prst="rect">
            <a:avLst/>
          </a:prstGeom>
        </p:spPr>
        <p:txBody>
          <a:bodyPr wrap="square">
            <a:spAutoFit/>
          </a:bodyPr>
          <a:lstStyle/>
          <a:p>
            <a:r>
              <a:rPr lang="es-ES" sz="1400" b="1" dirty="0" smtClean="0">
                <a:solidFill>
                  <a:schemeClr val="accent6">
                    <a:lumMod val="75000"/>
                  </a:schemeClr>
                </a:solidFill>
                <a:latin typeface="Calibri" pitchFamily="34" charset="0"/>
              </a:rPr>
              <a:t>"La economía circular es un modelo de producción y consumo, que implica compartir, arrendar, reutilizar, reparar, rehabilitar y reciclar materiales y productos existentes el mayor tiempo posible. </a:t>
            </a:r>
            <a:br>
              <a:rPr lang="es-ES" sz="1400" b="1" dirty="0" smtClean="0">
                <a:solidFill>
                  <a:schemeClr val="accent6">
                    <a:lumMod val="75000"/>
                  </a:schemeClr>
                </a:solidFill>
                <a:latin typeface="Calibri" pitchFamily="34" charset="0"/>
              </a:rPr>
            </a:br>
            <a:r>
              <a:rPr lang="es-ES" sz="1400" b="1" dirty="0" smtClean="0">
                <a:solidFill>
                  <a:schemeClr val="accent6">
                    <a:lumMod val="75000"/>
                  </a:schemeClr>
                </a:solidFill>
                <a:latin typeface="Calibri" pitchFamily="34" charset="0"/>
              </a:rPr>
              <a:t>De esta forma se alarga el ciclo de vida de los productos. "</a:t>
            </a:r>
          </a:p>
        </p:txBody>
      </p:sp>
      <p:sp>
        <p:nvSpPr>
          <p:cNvPr id="12" name="Rectángulo 11"/>
          <p:cNvSpPr/>
          <p:nvPr/>
        </p:nvSpPr>
        <p:spPr>
          <a:xfrm>
            <a:off x="4407667" y="6412671"/>
            <a:ext cx="2869055" cy="369332"/>
          </a:xfrm>
          <a:prstGeom prst="rect">
            <a:avLst/>
          </a:prstGeom>
        </p:spPr>
        <p:txBody>
          <a:bodyPr wrap="none">
            <a:spAutoFit/>
          </a:bodyPr>
          <a:lstStyle/>
          <a:p>
            <a:r>
              <a:rPr lang="es-ES" b="1" dirty="0">
                <a:solidFill>
                  <a:schemeClr val="accent6">
                    <a:lumMod val="75000"/>
                  </a:schemeClr>
                </a:solidFill>
                <a:latin typeface="Calibri" pitchFamily="34" charset="0"/>
              </a:rPr>
              <a:t>(Parlamento Europeo, 2018)</a:t>
            </a:r>
            <a:endParaRPr lang="en-US" b="1" dirty="0">
              <a:solidFill>
                <a:schemeClr val="accent6">
                  <a:lumMod val="75000"/>
                </a:schemeClr>
              </a:solidFill>
              <a:latin typeface="Calibri" pitchFamily="34" charset="0"/>
            </a:endParaRPr>
          </a:p>
        </p:txBody>
      </p:sp>
      <p:pic>
        <p:nvPicPr>
          <p:cNvPr id="14" name="Imagen 13"/>
          <p:cNvPicPr>
            <a:picLocks noChangeAspect="1"/>
          </p:cNvPicPr>
          <p:nvPr/>
        </p:nvPicPr>
        <p:blipFill>
          <a:blip r:embed="rId6"/>
          <a:stretch>
            <a:fillRect/>
          </a:stretch>
        </p:blipFill>
        <p:spPr>
          <a:xfrm>
            <a:off x="8843442" y="6048599"/>
            <a:ext cx="1133475" cy="781050"/>
          </a:xfrm>
          <a:prstGeom prst="rect">
            <a:avLst/>
          </a:prstGeom>
        </p:spPr>
      </p:pic>
    </p:spTree>
    <p:extLst>
      <p:ext uri="{BB962C8B-B14F-4D97-AF65-F5344CB8AC3E}">
        <p14:creationId xmlns:p14="http://schemas.microsoft.com/office/powerpoint/2010/main" val="117059231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probada la Ley sobre Economía Circular de la Comunitat Valenciana - Ci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0563" y="1870140"/>
            <a:ext cx="5271243" cy="4163751"/>
          </a:xfrm>
          <a:prstGeom prst="rect">
            <a:avLst/>
          </a:prstGeom>
          <a:noFill/>
          <a:extLst>
            <a:ext uri="{909E8E84-426E-40DD-AFC4-6F175D3DCCD1}">
              <a14:hiddenFill xmlns:a14="http://schemas.microsoft.com/office/drawing/2010/main">
                <a:solidFill>
                  <a:srgbClr val="FFFFFF"/>
                </a:solidFill>
              </a14:hiddenFill>
            </a:ext>
          </a:extLst>
        </p:spPr>
      </p:pic>
      <p:sp>
        <p:nvSpPr>
          <p:cNvPr id="10" name="9 Rectángulo"/>
          <p:cNvSpPr/>
          <p:nvPr/>
        </p:nvSpPr>
        <p:spPr>
          <a:xfrm>
            <a:off x="911424" y="3573017"/>
            <a:ext cx="2246650" cy="3508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80" b="0" i="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a:t>
            </a:r>
          </a:p>
        </p:txBody>
      </p:sp>
      <p:sp>
        <p:nvSpPr>
          <p:cNvPr id="8" name="7 Rectángulo"/>
          <p:cNvSpPr/>
          <p:nvPr/>
        </p:nvSpPr>
        <p:spPr>
          <a:xfrm>
            <a:off x="2011680" y="248340"/>
            <a:ext cx="624843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1200" cap="none" spc="0" normalizeH="0" baseline="0" noProof="0" dirty="0" smtClean="0">
                <a:ln>
                  <a:noFill/>
                </a:ln>
                <a:solidFill>
                  <a:srgbClr val="800080"/>
                </a:solidFill>
                <a:effectLst>
                  <a:outerShdw blurRad="38100" dist="38100" dir="2700000" algn="tl">
                    <a:srgbClr val="000000">
                      <a:alpha val="43137"/>
                    </a:srgbClr>
                  </a:outerShdw>
                </a:effectLst>
                <a:uLnTx/>
                <a:uFillTx/>
                <a:latin typeface="Calibri" panose="020F0502020204030204"/>
                <a:ea typeface="+mn-ea"/>
                <a:cs typeface="+mn-cs"/>
              </a:rPr>
              <a:t>Economía </a:t>
            </a:r>
            <a:r>
              <a:rPr kumimoji="0" lang="es-AR" sz="3200" b="1" i="0" u="none" strike="noStrike" kern="1200" cap="none" spc="0" normalizeH="0" baseline="0" noProof="0" dirty="0">
                <a:ln>
                  <a:noFill/>
                </a:ln>
                <a:solidFill>
                  <a:srgbClr val="800080"/>
                </a:solidFill>
                <a:effectLst>
                  <a:outerShdw blurRad="38100" dist="38100" dir="2700000" algn="tl">
                    <a:srgbClr val="000000">
                      <a:alpha val="43137"/>
                    </a:srgbClr>
                  </a:outerShdw>
                </a:effectLst>
                <a:uLnTx/>
                <a:uFillTx/>
                <a:latin typeface="Calibri" panose="020F0502020204030204"/>
                <a:ea typeface="+mn-ea"/>
                <a:cs typeface="+mn-cs"/>
              </a:rPr>
              <a:t>Circular</a:t>
            </a:r>
          </a:p>
        </p:txBody>
      </p:sp>
      <p:pic>
        <p:nvPicPr>
          <p:cNvPr id="4" name="Imagen 3"/>
          <p:cNvPicPr>
            <a:picLocks noChangeAspect="1"/>
          </p:cNvPicPr>
          <p:nvPr/>
        </p:nvPicPr>
        <p:blipFill>
          <a:blip r:embed="rId4"/>
          <a:stretch>
            <a:fillRect/>
          </a:stretch>
        </p:blipFill>
        <p:spPr>
          <a:xfrm>
            <a:off x="0" y="0"/>
            <a:ext cx="1898079" cy="6858000"/>
          </a:xfrm>
          <a:prstGeom prst="rect">
            <a:avLst/>
          </a:prstGeom>
          <a:effectLst>
            <a:softEdge rad="152400"/>
          </a:effectLst>
        </p:spPr>
      </p:pic>
      <p:sp>
        <p:nvSpPr>
          <p:cNvPr id="11" name="Rectángulo 10"/>
          <p:cNvSpPr/>
          <p:nvPr/>
        </p:nvSpPr>
        <p:spPr>
          <a:xfrm>
            <a:off x="2034749" y="6362906"/>
            <a:ext cx="1762727" cy="369332"/>
          </a:xfrm>
          <a:prstGeom prst="rect">
            <a:avLst/>
          </a:prstGeom>
        </p:spPr>
        <p:txBody>
          <a:bodyPr wrap="none">
            <a:spAutoFit/>
          </a:bodyPr>
          <a:lstStyle/>
          <a:p>
            <a:pPr marL="329184" indent="-329184" algn="ctr">
              <a:buClr>
                <a:schemeClr val="accent1"/>
              </a:buClr>
              <a:buSzPct val="70000"/>
            </a:pPr>
            <a:r>
              <a:rPr lang="es-AR" b="1" dirty="0" smtClean="0">
                <a:solidFill>
                  <a:srgbClr val="800080"/>
                </a:solidFill>
                <a:effectLst>
                  <a:outerShdw blurRad="50800" dist="38100" dir="8100000" algn="tr" rotWithShape="0">
                    <a:prstClr val="black">
                      <a:alpha val="40000"/>
                    </a:prstClr>
                  </a:outerShdw>
                </a:effectLst>
                <a:latin typeface="Calibri" pitchFamily="34" charset="0"/>
                <a:cs typeface="Calibri" pitchFamily="34" charset="0"/>
              </a:rPr>
              <a:t>Dr. </a:t>
            </a:r>
            <a:r>
              <a:rPr lang="es-AR" b="1" dirty="0" err="1" smtClean="0">
                <a:solidFill>
                  <a:srgbClr val="800080"/>
                </a:solidFill>
                <a:effectLst>
                  <a:outerShdw blurRad="50800" dist="38100" dir="8100000" algn="tr" rotWithShape="0">
                    <a:prstClr val="black">
                      <a:alpha val="40000"/>
                    </a:prstClr>
                  </a:outerShdw>
                </a:effectLst>
                <a:latin typeface="Calibri" pitchFamily="34" charset="0"/>
                <a:cs typeface="Calibri" pitchFamily="34" charset="0"/>
              </a:rPr>
              <a:t>Rios</a:t>
            </a:r>
            <a:r>
              <a:rPr lang="es-AR" b="1" dirty="0" smtClean="0">
                <a:solidFill>
                  <a:srgbClr val="800080"/>
                </a:solidFill>
                <a:effectLst>
                  <a:outerShdw blurRad="50800" dist="38100" dir="8100000" algn="tr" rotWithShape="0">
                    <a:prstClr val="black">
                      <a:alpha val="40000"/>
                    </a:prstClr>
                  </a:outerShdw>
                </a:effectLst>
                <a:latin typeface="Calibri" pitchFamily="34" charset="0"/>
                <a:cs typeface="Calibri" pitchFamily="34" charset="0"/>
              </a:rPr>
              <a:t> Facundo</a:t>
            </a:r>
            <a:endParaRPr lang="es-AR" b="1" dirty="0">
              <a:solidFill>
                <a:srgbClr val="800080"/>
              </a:solidFill>
              <a:effectLst>
                <a:outerShdw blurRad="50800" dist="38100" dir="8100000" algn="tr" rotWithShape="0">
                  <a:prstClr val="black">
                    <a:alpha val="40000"/>
                  </a:prstClr>
                </a:outerShdw>
              </a:effectLst>
              <a:latin typeface="Calibri" pitchFamily="34" charset="0"/>
              <a:cs typeface="Calibri" pitchFamily="34" charset="0"/>
            </a:endParaRPr>
          </a:p>
        </p:txBody>
      </p:sp>
      <p:sp>
        <p:nvSpPr>
          <p:cNvPr id="12" name="Rectángulo 11"/>
          <p:cNvSpPr/>
          <p:nvPr/>
        </p:nvSpPr>
        <p:spPr>
          <a:xfrm>
            <a:off x="2011680" y="889770"/>
            <a:ext cx="6844676" cy="59508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1200" cap="none" spc="0" normalizeH="0" baseline="0" noProof="0" dirty="0" smtClean="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a:ea typeface="+mn-ea"/>
                <a:cs typeface="+mn-cs"/>
              </a:rPr>
              <a:t>Los Principios</a:t>
            </a:r>
            <a:endParaRPr kumimoji="0" lang="es-AR" sz="32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14" name="Imagen 13"/>
          <p:cNvPicPr>
            <a:picLocks noChangeAspect="1"/>
          </p:cNvPicPr>
          <p:nvPr/>
        </p:nvPicPr>
        <p:blipFill>
          <a:blip r:embed="rId5"/>
          <a:stretch>
            <a:fillRect/>
          </a:stretch>
        </p:blipFill>
        <p:spPr>
          <a:xfrm>
            <a:off x="9425414" y="92154"/>
            <a:ext cx="2634923" cy="2229015"/>
          </a:xfrm>
          <a:prstGeom prst="rect">
            <a:avLst/>
          </a:prstGeom>
          <a:effectLst>
            <a:softEdge rad="63500"/>
          </a:effectLst>
        </p:spPr>
      </p:pic>
      <p:sp>
        <p:nvSpPr>
          <p:cNvPr id="16" name="Rectángulo 15"/>
          <p:cNvSpPr/>
          <p:nvPr/>
        </p:nvSpPr>
        <p:spPr>
          <a:xfrm>
            <a:off x="6136178" y="1870140"/>
            <a:ext cx="4999001" cy="2400657"/>
          </a:xfrm>
          <a:prstGeom prst="rect">
            <a:avLst/>
          </a:prstGeom>
        </p:spPr>
        <p:txBody>
          <a:bodyPr wrap="square">
            <a:spAutoFit/>
          </a:bodyPr>
          <a:lstStyle/>
          <a:p>
            <a:pPr marL="342900" lvl="0" indent="-342900">
              <a:buFont typeface="+mj-lt"/>
              <a:buAutoNum type="arabicPeriod"/>
              <a:defRPr/>
            </a:pPr>
            <a:r>
              <a:rPr lang="es-ES" sz="1500" b="1" dirty="0" smtClean="0">
                <a:solidFill>
                  <a:schemeClr val="accent6">
                    <a:lumMod val="75000"/>
                  </a:schemeClr>
                </a:solidFill>
                <a:latin typeface="Calibri" pitchFamily="34" charset="0"/>
              </a:rPr>
              <a:t>Rediseñar</a:t>
            </a:r>
            <a:r>
              <a:rPr lang="es-ES" sz="1500" dirty="0" smtClean="0">
                <a:solidFill>
                  <a:schemeClr val="accent6">
                    <a:lumMod val="75000"/>
                  </a:schemeClr>
                </a:solidFill>
                <a:latin typeface="Calibri" pitchFamily="34" charset="0"/>
              </a:rPr>
              <a:t/>
            </a:r>
            <a:br>
              <a:rPr lang="es-ES" sz="1500" dirty="0" smtClean="0">
                <a:solidFill>
                  <a:schemeClr val="accent6">
                    <a:lumMod val="75000"/>
                  </a:schemeClr>
                </a:solidFill>
                <a:latin typeface="Calibri" pitchFamily="34" charset="0"/>
              </a:rPr>
            </a:br>
            <a:r>
              <a:rPr lang="es-ES" sz="1500" dirty="0" smtClean="0">
                <a:solidFill>
                  <a:schemeClr val="accent6">
                    <a:lumMod val="75000"/>
                  </a:schemeClr>
                </a:solidFill>
                <a:latin typeface="Calibri" pitchFamily="34" charset="0"/>
              </a:rPr>
              <a:t>Pensar </a:t>
            </a:r>
            <a:r>
              <a:rPr lang="es-ES" sz="1500" dirty="0">
                <a:solidFill>
                  <a:schemeClr val="accent6">
                    <a:lumMod val="75000"/>
                  </a:schemeClr>
                </a:solidFill>
                <a:latin typeface="Calibri" pitchFamily="34" charset="0"/>
              </a:rPr>
              <a:t>y diseñar productos </a:t>
            </a:r>
            <a:r>
              <a:rPr lang="es-ES" sz="1500" dirty="0" smtClean="0">
                <a:solidFill>
                  <a:schemeClr val="accent6">
                    <a:lumMod val="75000"/>
                  </a:schemeClr>
                </a:solidFill>
                <a:latin typeface="Calibri" pitchFamily="34" charset="0"/>
              </a:rPr>
              <a:t/>
            </a:r>
            <a:br>
              <a:rPr lang="es-ES" sz="1500" dirty="0" smtClean="0">
                <a:solidFill>
                  <a:schemeClr val="accent6">
                    <a:lumMod val="75000"/>
                  </a:schemeClr>
                </a:solidFill>
                <a:latin typeface="Calibri" pitchFamily="34" charset="0"/>
              </a:rPr>
            </a:br>
            <a:r>
              <a:rPr lang="es-ES" sz="1500" dirty="0" smtClean="0">
                <a:solidFill>
                  <a:schemeClr val="accent6">
                    <a:lumMod val="75000"/>
                  </a:schemeClr>
                </a:solidFill>
                <a:latin typeface="Calibri" pitchFamily="34" charset="0"/>
              </a:rPr>
              <a:t>cuya fabricación </a:t>
            </a:r>
            <a:r>
              <a:rPr lang="es-ES" sz="1500" dirty="0">
                <a:solidFill>
                  <a:schemeClr val="accent6">
                    <a:lumMod val="75000"/>
                  </a:schemeClr>
                </a:solidFill>
                <a:latin typeface="Calibri" pitchFamily="34" charset="0"/>
              </a:rPr>
              <a:t>demande menos materias primas y genere menos residuos no reciclables.</a:t>
            </a:r>
          </a:p>
          <a:p>
            <a:pPr marL="342900" lvl="0" indent="-342900">
              <a:buFont typeface="+mj-lt"/>
              <a:buAutoNum type="arabicPeriod"/>
              <a:defRPr/>
            </a:pPr>
            <a:r>
              <a:rPr lang="es-ES" sz="1500" b="1" dirty="0" smtClean="0">
                <a:solidFill>
                  <a:schemeClr val="accent6">
                    <a:lumMod val="75000"/>
                  </a:schemeClr>
                </a:solidFill>
                <a:latin typeface="Calibri" pitchFamily="34" charset="0"/>
              </a:rPr>
              <a:t>Reducir</a:t>
            </a:r>
            <a:r>
              <a:rPr lang="es-ES" sz="1500" dirty="0" smtClean="0">
                <a:solidFill>
                  <a:schemeClr val="accent6">
                    <a:lumMod val="75000"/>
                  </a:schemeClr>
                </a:solidFill>
                <a:latin typeface="Calibri" pitchFamily="34" charset="0"/>
              </a:rPr>
              <a:t/>
            </a:r>
            <a:br>
              <a:rPr lang="es-ES" sz="1500" dirty="0" smtClean="0">
                <a:solidFill>
                  <a:schemeClr val="accent6">
                    <a:lumMod val="75000"/>
                  </a:schemeClr>
                </a:solidFill>
                <a:latin typeface="Calibri" pitchFamily="34" charset="0"/>
              </a:rPr>
            </a:br>
            <a:r>
              <a:rPr lang="es-ES" sz="1500" dirty="0" smtClean="0">
                <a:solidFill>
                  <a:schemeClr val="accent6">
                    <a:lumMod val="75000"/>
                  </a:schemeClr>
                </a:solidFill>
                <a:latin typeface="Calibri" pitchFamily="34" charset="0"/>
              </a:rPr>
              <a:t>Cambiar </a:t>
            </a:r>
            <a:r>
              <a:rPr lang="es-ES" sz="1500" dirty="0">
                <a:solidFill>
                  <a:schemeClr val="accent6">
                    <a:lumMod val="75000"/>
                  </a:schemeClr>
                </a:solidFill>
                <a:latin typeface="Calibri" pitchFamily="34" charset="0"/>
              </a:rPr>
              <a:t>nuestros hábitos de </a:t>
            </a:r>
            <a:r>
              <a:rPr lang="es-ES" sz="1500" dirty="0" smtClean="0">
                <a:solidFill>
                  <a:schemeClr val="accent6">
                    <a:lumMod val="75000"/>
                  </a:schemeClr>
                </a:solidFill>
                <a:latin typeface="Calibri" pitchFamily="34" charset="0"/>
              </a:rPr>
              <a:t/>
            </a:r>
            <a:br>
              <a:rPr lang="es-ES" sz="1500" dirty="0" smtClean="0">
                <a:solidFill>
                  <a:schemeClr val="accent6">
                    <a:lumMod val="75000"/>
                  </a:schemeClr>
                </a:solidFill>
                <a:latin typeface="Calibri" pitchFamily="34" charset="0"/>
              </a:rPr>
            </a:br>
            <a:r>
              <a:rPr lang="es-ES" sz="1500" dirty="0" smtClean="0">
                <a:solidFill>
                  <a:schemeClr val="accent6">
                    <a:lumMod val="75000"/>
                  </a:schemeClr>
                </a:solidFill>
                <a:latin typeface="Calibri" pitchFamily="34" charset="0"/>
              </a:rPr>
              <a:t>consumo </a:t>
            </a:r>
            <a:r>
              <a:rPr lang="es-ES" sz="1500" dirty="0">
                <a:solidFill>
                  <a:schemeClr val="accent6">
                    <a:lumMod val="75000"/>
                  </a:schemeClr>
                </a:solidFill>
                <a:latin typeface="Calibri" pitchFamily="34" charset="0"/>
              </a:rPr>
              <a:t>hacia un modelo más sostenible. </a:t>
            </a:r>
          </a:p>
          <a:p>
            <a:pPr marL="342900" lvl="0" indent="-342900">
              <a:buFont typeface="+mj-lt"/>
              <a:buAutoNum type="arabicPeriod"/>
              <a:defRPr/>
            </a:pPr>
            <a:r>
              <a:rPr lang="es-ES" sz="1500" b="1" dirty="0" smtClean="0">
                <a:solidFill>
                  <a:schemeClr val="accent6">
                    <a:lumMod val="75000"/>
                  </a:schemeClr>
                </a:solidFill>
                <a:latin typeface="Calibri" pitchFamily="34" charset="0"/>
              </a:rPr>
              <a:t>Reutilizar</a:t>
            </a:r>
            <a:r>
              <a:rPr lang="es-ES" sz="1500" dirty="0" smtClean="0">
                <a:solidFill>
                  <a:schemeClr val="accent6">
                    <a:lumMod val="75000"/>
                  </a:schemeClr>
                </a:solidFill>
                <a:latin typeface="Calibri" pitchFamily="34" charset="0"/>
              </a:rPr>
              <a:t/>
            </a:r>
            <a:br>
              <a:rPr lang="es-ES" sz="1500" dirty="0" smtClean="0">
                <a:solidFill>
                  <a:schemeClr val="accent6">
                    <a:lumMod val="75000"/>
                  </a:schemeClr>
                </a:solidFill>
                <a:latin typeface="Calibri" pitchFamily="34" charset="0"/>
              </a:rPr>
            </a:br>
            <a:r>
              <a:rPr lang="es-ES" sz="1500" dirty="0" smtClean="0">
                <a:solidFill>
                  <a:schemeClr val="accent6">
                    <a:lumMod val="75000"/>
                  </a:schemeClr>
                </a:solidFill>
                <a:latin typeface="Calibri" pitchFamily="34" charset="0"/>
              </a:rPr>
              <a:t>Alargar </a:t>
            </a:r>
            <a:r>
              <a:rPr lang="es-ES" sz="1500" dirty="0">
                <a:solidFill>
                  <a:schemeClr val="accent6">
                    <a:lumMod val="75000"/>
                  </a:schemeClr>
                </a:solidFill>
                <a:latin typeface="Calibri" pitchFamily="34" charset="0"/>
              </a:rPr>
              <a:t>la vida útil de los </a:t>
            </a:r>
            <a:r>
              <a:rPr lang="es-ES" sz="1500" dirty="0" smtClean="0">
                <a:solidFill>
                  <a:schemeClr val="accent6">
                    <a:lumMod val="75000"/>
                  </a:schemeClr>
                </a:solidFill>
                <a:latin typeface="Calibri" pitchFamily="34" charset="0"/>
              </a:rPr>
              <a:t/>
            </a:r>
            <a:br>
              <a:rPr lang="es-ES" sz="1500" dirty="0" smtClean="0">
                <a:solidFill>
                  <a:schemeClr val="accent6">
                    <a:lumMod val="75000"/>
                  </a:schemeClr>
                </a:solidFill>
                <a:latin typeface="Calibri" pitchFamily="34" charset="0"/>
              </a:rPr>
            </a:br>
            <a:r>
              <a:rPr lang="es-ES" sz="1500" dirty="0" smtClean="0">
                <a:solidFill>
                  <a:schemeClr val="accent6">
                    <a:lumMod val="75000"/>
                  </a:schemeClr>
                </a:solidFill>
                <a:latin typeface="Calibri" pitchFamily="34" charset="0"/>
              </a:rPr>
              <a:t>productos </a:t>
            </a:r>
            <a:r>
              <a:rPr lang="es-ES" sz="1500" dirty="0">
                <a:solidFill>
                  <a:schemeClr val="accent6">
                    <a:lumMod val="75000"/>
                  </a:schemeClr>
                </a:solidFill>
                <a:latin typeface="Calibri" pitchFamily="34" charset="0"/>
              </a:rPr>
              <a:t>lo máximo posible</a:t>
            </a:r>
            <a:r>
              <a:rPr lang="es-ES" sz="1500" dirty="0" smtClean="0">
                <a:solidFill>
                  <a:schemeClr val="accent6">
                    <a:lumMod val="75000"/>
                  </a:schemeClr>
                </a:solidFill>
                <a:latin typeface="Calibri" pitchFamily="34" charset="0"/>
              </a:rPr>
              <a:t>.</a:t>
            </a:r>
          </a:p>
        </p:txBody>
      </p:sp>
      <p:sp>
        <p:nvSpPr>
          <p:cNvPr id="18" name="Rectángulo 17"/>
          <p:cNvSpPr/>
          <p:nvPr/>
        </p:nvSpPr>
        <p:spPr>
          <a:xfrm>
            <a:off x="7375684" y="4241798"/>
            <a:ext cx="4922210" cy="2631490"/>
          </a:xfrm>
          <a:prstGeom prst="rect">
            <a:avLst/>
          </a:prstGeom>
        </p:spPr>
        <p:txBody>
          <a:bodyPr wrap="square">
            <a:spAutoFit/>
          </a:bodyPr>
          <a:lstStyle/>
          <a:p>
            <a:pPr marL="342900" lvl="0" indent="-342900">
              <a:buFont typeface="+mj-lt"/>
              <a:buAutoNum type="arabicPeriod" startAt="4"/>
              <a:defRPr/>
            </a:pPr>
            <a:r>
              <a:rPr lang="es-ES" sz="1500" b="1" dirty="0">
                <a:solidFill>
                  <a:schemeClr val="accent6">
                    <a:lumMod val="75000"/>
                  </a:schemeClr>
                </a:solidFill>
                <a:latin typeface="Calibri" pitchFamily="34" charset="0"/>
              </a:rPr>
              <a:t>Reparar</a:t>
            </a:r>
            <a:r>
              <a:rPr lang="es-ES" sz="1500" dirty="0">
                <a:solidFill>
                  <a:schemeClr val="accent6">
                    <a:lumMod val="75000"/>
                  </a:schemeClr>
                </a:solidFill>
                <a:latin typeface="Calibri" pitchFamily="34" charset="0"/>
              </a:rPr>
              <a:t/>
            </a:r>
            <a:br>
              <a:rPr lang="es-ES" sz="1500" dirty="0">
                <a:solidFill>
                  <a:schemeClr val="accent6">
                    <a:lumMod val="75000"/>
                  </a:schemeClr>
                </a:solidFill>
                <a:latin typeface="Calibri" pitchFamily="34" charset="0"/>
              </a:rPr>
            </a:br>
            <a:r>
              <a:rPr lang="es-ES" sz="1500" dirty="0">
                <a:solidFill>
                  <a:schemeClr val="accent6">
                    <a:lumMod val="75000"/>
                  </a:schemeClr>
                </a:solidFill>
                <a:latin typeface="Calibri" pitchFamily="34" charset="0"/>
              </a:rPr>
              <a:t>Evitar la tendencia actual de que </a:t>
            </a:r>
            <a:r>
              <a:rPr lang="es-ES" sz="1500" dirty="0" smtClean="0">
                <a:solidFill>
                  <a:schemeClr val="accent6">
                    <a:lumMod val="75000"/>
                  </a:schemeClr>
                </a:solidFill>
                <a:latin typeface="Calibri" pitchFamily="34" charset="0"/>
              </a:rPr>
              <a:t>cuando un </a:t>
            </a:r>
            <a:br>
              <a:rPr lang="es-ES" sz="1500" dirty="0" smtClean="0">
                <a:solidFill>
                  <a:schemeClr val="accent6">
                    <a:lumMod val="75000"/>
                  </a:schemeClr>
                </a:solidFill>
                <a:latin typeface="Calibri" pitchFamily="34" charset="0"/>
              </a:rPr>
            </a:br>
            <a:r>
              <a:rPr lang="es-ES" sz="1500" dirty="0" smtClean="0">
                <a:solidFill>
                  <a:schemeClr val="accent6">
                    <a:lumMod val="75000"/>
                  </a:schemeClr>
                </a:solidFill>
                <a:latin typeface="Calibri" pitchFamily="34" charset="0"/>
              </a:rPr>
              <a:t>producto </a:t>
            </a:r>
            <a:r>
              <a:rPr lang="es-ES" sz="1500" dirty="0">
                <a:solidFill>
                  <a:schemeClr val="accent6">
                    <a:lumMod val="75000"/>
                  </a:schemeClr>
                </a:solidFill>
                <a:latin typeface="Calibri" pitchFamily="34" charset="0"/>
              </a:rPr>
              <a:t>se estropea es directamente reemplazado.</a:t>
            </a:r>
          </a:p>
          <a:p>
            <a:pPr marL="342900" lvl="0" indent="-342900">
              <a:buFont typeface="+mj-lt"/>
              <a:buAutoNum type="arabicPeriod" startAt="4"/>
              <a:defRPr/>
            </a:pPr>
            <a:r>
              <a:rPr lang="es-ES" sz="1500" b="1" dirty="0">
                <a:solidFill>
                  <a:schemeClr val="accent6">
                    <a:lumMod val="75000"/>
                  </a:schemeClr>
                </a:solidFill>
                <a:latin typeface="Calibri" pitchFamily="34" charset="0"/>
              </a:rPr>
              <a:t>Renovar</a:t>
            </a:r>
            <a:r>
              <a:rPr lang="es-ES" sz="1500" dirty="0">
                <a:solidFill>
                  <a:schemeClr val="accent6">
                    <a:lumMod val="75000"/>
                  </a:schemeClr>
                </a:solidFill>
                <a:latin typeface="Calibri" pitchFamily="34" charset="0"/>
              </a:rPr>
              <a:t/>
            </a:r>
            <a:br>
              <a:rPr lang="es-ES" sz="1500" dirty="0">
                <a:solidFill>
                  <a:schemeClr val="accent6">
                    <a:lumMod val="75000"/>
                  </a:schemeClr>
                </a:solidFill>
                <a:latin typeface="Calibri" pitchFamily="34" charset="0"/>
              </a:rPr>
            </a:br>
            <a:r>
              <a:rPr lang="es-ES" sz="1500" dirty="0">
                <a:solidFill>
                  <a:schemeClr val="accent6">
                    <a:lumMod val="75000"/>
                  </a:schemeClr>
                </a:solidFill>
                <a:latin typeface="Calibri" pitchFamily="34" charset="0"/>
              </a:rPr>
              <a:t>Actualizar objetos antiguos para </a:t>
            </a:r>
            <a:r>
              <a:rPr lang="es-ES" sz="1500" dirty="0" smtClean="0">
                <a:solidFill>
                  <a:schemeClr val="accent6">
                    <a:lumMod val="75000"/>
                  </a:schemeClr>
                </a:solidFill>
                <a:latin typeface="Calibri" pitchFamily="34" charset="0"/>
              </a:rPr>
              <a:t/>
            </a:r>
            <a:br>
              <a:rPr lang="es-ES" sz="1500" dirty="0" smtClean="0">
                <a:solidFill>
                  <a:schemeClr val="accent6">
                    <a:lumMod val="75000"/>
                  </a:schemeClr>
                </a:solidFill>
                <a:latin typeface="Calibri" pitchFamily="34" charset="0"/>
              </a:rPr>
            </a:br>
            <a:r>
              <a:rPr lang="es-ES" sz="1500" dirty="0" smtClean="0">
                <a:solidFill>
                  <a:schemeClr val="accent6">
                    <a:lumMod val="75000"/>
                  </a:schemeClr>
                </a:solidFill>
                <a:latin typeface="Calibri" pitchFamily="34" charset="0"/>
              </a:rPr>
              <a:t>que </a:t>
            </a:r>
            <a:r>
              <a:rPr lang="es-ES" sz="1500" dirty="0">
                <a:solidFill>
                  <a:schemeClr val="accent6">
                    <a:lumMod val="75000"/>
                  </a:schemeClr>
                </a:solidFill>
                <a:latin typeface="Calibri" pitchFamily="34" charset="0"/>
              </a:rPr>
              <a:t>se puedan volver a utilizar.</a:t>
            </a:r>
          </a:p>
          <a:p>
            <a:pPr marL="342900" lvl="0" indent="-342900">
              <a:buFont typeface="+mj-lt"/>
              <a:buAutoNum type="arabicPeriod" startAt="4"/>
              <a:defRPr/>
            </a:pPr>
            <a:r>
              <a:rPr lang="es-ES" sz="1500" b="1" dirty="0">
                <a:solidFill>
                  <a:schemeClr val="accent6">
                    <a:lumMod val="75000"/>
                  </a:schemeClr>
                </a:solidFill>
                <a:latin typeface="Calibri" pitchFamily="34" charset="0"/>
              </a:rPr>
              <a:t>Reciclar</a:t>
            </a:r>
            <a:r>
              <a:rPr lang="es-ES" sz="1500" dirty="0">
                <a:solidFill>
                  <a:schemeClr val="accent6">
                    <a:lumMod val="75000"/>
                  </a:schemeClr>
                </a:solidFill>
                <a:latin typeface="Calibri" pitchFamily="34" charset="0"/>
              </a:rPr>
              <a:t/>
            </a:r>
            <a:br>
              <a:rPr lang="es-ES" sz="1500" dirty="0">
                <a:solidFill>
                  <a:schemeClr val="accent6">
                    <a:lumMod val="75000"/>
                  </a:schemeClr>
                </a:solidFill>
                <a:latin typeface="Calibri" pitchFamily="34" charset="0"/>
              </a:rPr>
            </a:br>
            <a:r>
              <a:rPr lang="es-ES" sz="1500" dirty="0">
                <a:solidFill>
                  <a:schemeClr val="accent6">
                    <a:lumMod val="75000"/>
                  </a:schemeClr>
                </a:solidFill>
                <a:latin typeface="Calibri" pitchFamily="34" charset="0"/>
              </a:rPr>
              <a:t>Promover las mejores prácticas </a:t>
            </a:r>
            <a:r>
              <a:rPr lang="es-ES" sz="1500" dirty="0" smtClean="0">
                <a:solidFill>
                  <a:schemeClr val="accent6">
                    <a:lumMod val="75000"/>
                  </a:schemeClr>
                </a:solidFill>
                <a:latin typeface="Calibri" pitchFamily="34" charset="0"/>
              </a:rPr>
              <a:t/>
            </a:r>
            <a:br>
              <a:rPr lang="es-ES" sz="1500" dirty="0" smtClean="0">
                <a:solidFill>
                  <a:schemeClr val="accent6">
                    <a:lumMod val="75000"/>
                  </a:schemeClr>
                </a:solidFill>
                <a:latin typeface="Calibri" pitchFamily="34" charset="0"/>
              </a:rPr>
            </a:br>
            <a:r>
              <a:rPr lang="es-ES" sz="1500" dirty="0" smtClean="0">
                <a:solidFill>
                  <a:schemeClr val="accent6">
                    <a:lumMod val="75000"/>
                  </a:schemeClr>
                </a:solidFill>
                <a:latin typeface="Calibri" pitchFamily="34" charset="0"/>
              </a:rPr>
              <a:t>en </a:t>
            </a:r>
            <a:r>
              <a:rPr lang="es-ES" sz="1500" dirty="0">
                <a:solidFill>
                  <a:schemeClr val="accent6">
                    <a:lumMod val="75000"/>
                  </a:schemeClr>
                </a:solidFill>
                <a:latin typeface="Calibri" pitchFamily="34" charset="0"/>
              </a:rPr>
              <a:t>la gestión de los residuos.</a:t>
            </a:r>
          </a:p>
          <a:p>
            <a:pPr marL="342900" lvl="0" indent="-342900">
              <a:buFont typeface="+mj-lt"/>
              <a:buAutoNum type="arabicPeriod" startAt="4"/>
              <a:defRPr/>
            </a:pPr>
            <a:r>
              <a:rPr lang="es-ES" sz="1500" b="1" dirty="0">
                <a:solidFill>
                  <a:schemeClr val="accent6">
                    <a:lumMod val="75000"/>
                  </a:schemeClr>
                </a:solidFill>
                <a:latin typeface="Calibri" pitchFamily="34" charset="0"/>
              </a:rPr>
              <a:t>Recuperar</a:t>
            </a:r>
            <a:r>
              <a:rPr lang="es-ES" sz="1500" dirty="0">
                <a:solidFill>
                  <a:schemeClr val="accent6">
                    <a:lumMod val="75000"/>
                  </a:schemeClr>
                </a:solidFill>
                <a:latin typeface="Calibri" pitchFamily="34" charset="0"/>
              </a:rPr>
              <a:t/>
            </a:r>
            <a:br>
              <a:rPr lang="es-ES" sz="1500" dirty="0">
                <a:solidFill>
                  <a:schemeClr val="accent6">
                    <a:lumMod val="75000"/>
                  </a:schemeClr>
                </a:solidFill>
                <a:latin typeface="Calibri" pitchFamily="34" charset="0"/>
              </a:rPr>
            </a:br>
            <a:r>
              <a:rPr lang="es-ES" sz="1500" dirty="0">
                <a:solidFill>
                  <a:schemeClr val="accent6">
                    <a:lumMod val="75000"/>
                  </a:schemeClr>
                </a:solidFill>
                <a:latin typeface="Calibri" pitchFamily="34" charset="0"/>
              </a:rPr>
              <a:t>Dar nuevos usos a productos que se van a desechar.</a:t>
            </a:r>
            <a:endParaRPr lang="es-ES" sz="1500" dirty="0">
              <a:solidFill>
                <a:schemeClr val="accent6">
                  <a:lumMod val="75000"/>
                </a:schemeClr>
              </a:solidFill>
              <a:latin typeface="Calibri" pitchFamily="34" charset="0"/>
            </a:endParaRPr>
          </a:p>
        </p:txBody>
      </p:sp>
    </p:spTree>
    <p:extLst>
      <p:ext uri="{BB962C8B-B14F-4D97-AF65-F5344CB8AC3E}">
        <p14:creationId xmlns:p14="http://schemas.microsoft.com/office/powerpoint/2010/main" val="299971855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734430" y="1541511"/>
            <a:ext cx="5791785" cy="5157966"/>
          </a:xfrm>
          <a:prstGeom prst="rect">
            <a:avLst/>
          </a:prstGeom>
        </p:spPr>
      </p:pic>
      <p:sp>
        <p:nvSpPr>
          <p:cNvPr id="10" name="9 Rectángulo"/>
          <p:cNvSpPr/>
          <p:nvPr/>
        </p:nvSpPr>
        <p:spPr>
          <a:xfrm>
            <a:off x="911424" y="3573017"/>
            <a:ext cx="2246650" cy="3508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80" b="0" i="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a:t>
            </a:r>
          </a:p>
        </p:txBody>
      </p:sp>
      <p:sp>
        <p:nvSpPr>
          <p:cNvPr id="8" name="7 Rectángulo"/>
          <p:cNvSpPr/>
          <p:nvPr/>
        </p:nvSpPr>
        <p:spPr>
          <a:xfrm>
            <a:off x="2011680" y="248340"/>
            <a:ext cx="624843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1200" cap="none" spc="0" normalizeH="0" baseline="0" noProof="0" dirty="0" smtClean="0">
                <a:ln>
                  <a:noFill/>
                </a:ln>
                <a:solidFill>
                  <a:srgbClr val="800080"/>
                </a:solidFill>
                <a:effectLst>
                  <a:outerShdw blurRad="38100" dist="38100" dir="2700000" algn="tl">
                    <a:srgbClr val="000000">
                      <a:alpha val="43137"/>
                    </a:srgbClr>
                  </a:outerShdw>
                </a:effectLst>
                <a:uLnTx/>
                <a:uFillTx/>
                <a:latin typeface="Calibri" panose="020F0502020204030204"/>
                <a:ea typeface="+mn-ea"/>
                <a:cs typeface="+mn-cs"/>
              </a:rPr>
              <a:t>Economía </a:t>
            </a:r>
            <a:r>
              <a:rPr kumimoji="0" lang="es-AR" sz="3200" b="1" i="0" u="none" strike="noStrike" kern="1200" cap="none" spc="0" normalizeH="0" baseline="0" noProof="0" dirty="0">
                <a:ln>
                  <a:noFill/>
                </a:ln>
                <a:solidFill>
                  <a:srgbClr val="800080"/>
                </a:solidFill>
                <a:effectLst>
                  <a:outerShdw blurRad="38100" dist="38100" dir="2700000" algn="tl">
                    <a:srgbClr val="000000">
                      <a:alpha val="43137"/>
                    </a:srgbClr>
                  </a:outerShdw>
                </a:effectLst>
                <a:uLnTx/>
                <a:uFillTx/>
                <a:latin typeface="Calibri" panose="020F0502020204030204"/>
                <a:ea typeface="+mn-ea"/>
                <a:cs typeface="+mn-cs"/>
              </a:rPr>
              <a:t>Circular</a:t>
            </a:r>
          </a:p>
        </p:txBody>
      </p:sp>
      <p:pic>
        <p:nvPicPr>
          <p:cNvPr id="4" name="Imagen 3"/>
          <p:cNvPicPr>
            <a:picLocks noChangeAspect="1"/>
          </p:cNvPicPr>
          <p:nvPr/>
        </p:nvPicPr>
        <p:blipFill>
          <a:blip r:embed="rId4"/>
          <a:stretch>
            <a:fillRect/>
          </a:stretch>
        </p:blipFill>
        <p:spPr>
          <a:xfrm>
            <a:off x="0" y="0"/>
            <a:ext cx="1898079" cy="6858000"/>
          </a:xfrm>
          <a:prstGeom prst="rect">
            <a:avLst/>
          </a:prstGeom>
          <a:effectLst>
            <a:softEdge rad="152400"/>
          </a:effectLst>
        </p:spPr>
      </p:pic>
      <p:sp>
        <p:nvSpPr>
          <p:cNvPr id="12" name="Rectángulo 11"/>
          <p:cNvSpPr/>
          <p:nvPr/>
        </p:nvSpPr>
        <p:spPr>
          <a:xfrm>
            <a:off x="2011680" y="889770"/>
            <a:ext cx="6844676" cy="59508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1200" cap="none" spc="0" normalizeH="0" baseline="0" noProof="0" dirty="0" smtClean="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a:ea typeface="+mn-ea"/>
                <a:cs typeface="+mn-cs"/>
              </a:rPr>
              <a:t>Los Principios</a:t>
            </a:r>
            <a:endParaRPr kumimoji="0" lang="es-AR" sz="32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14" name="Imagen 13"/>
          <p:cNvPicPr>
            <a:picLocks noChangeAspect="1"/>
          </p:cNvPicPr>
          <p:nvPr/>
        </p:nvPicPr>
        <p:blipFill>
          <a:blip r:embed="rId5"/>
          <a:stretch>
            <a:fillRect/>
          </a:stretch>
        </p:blipFill>
        <p:spPr>
          <a:xfrm>
            <a:off x="9425414" y="92154"/>
            <a:ext cx="2634923" cy="2229015"/>
          </a:xfrm>
          <a:prstGeom prst="rect">
            <a:avLst/>
          </a:prstGeom>
          <a:effectLst>
            <a:softEdge rad="63500"/>
          </a:effectLst>
        </p:spPr>
      </p:pic>
      <p:sp>
        <p:nvSpPr>
          <p:cNvPr id="16" name="Rectángulo 15"/>
          <p:cNvSpPr/>
          <p:nvPr/>
        </p:nvSpPr>
        <p:spPr>
          <a:xfrm>
            <a:off x="7744160" y="2472452"/>
            <a:ext cx="4999001" cy="3785652"/>
          </a:xfrm>
          <a:prstGeom prst="rect">
            <a:avLst/>
          </a:prstGeom>
        </p:spPr>
        <p:txBody>
          <a:bodyPr wrap="square">
            <a:spAutoFit/>
          </a:bodyPr>
          <a:lstStyle/>
          <a:p>
            <a:pPr marL="342900" lvl="0" indent="-342900">
              <a:buFont typeface="Arial" panose="020B0604020202020204" pitchFamily="34" charset="0"/>
              <a:buChar char="•"/>
              <a:defRPr/>
            </a:pPr>
            <a:r>
              <a:rPr lang="es-ES" sz="2000" b="1" dirty="0">
                <a:solidFill>
                  <a:srgbClr val="800080"/>
                </a:solidFill>
                <a:latin typeface="Calibri" panose="020F0502020204030204"/>
              </a:rPr>
              <a:t>Eco-diseño </a:t>
            </a:r>
          </a:p>
          <a:p>
            <a:pPr marL="342900" lvl="0" indent="-342900">
              <a:buFont typeface="Arial" panose="020B0604020202020204" pitchFamily="34" charset="0"/>
              <a:buChar char="•"/>
              <a:defRPr/>
            </a:pPr>
            <a:r>
              <a:rPr lang="es-ES" sz="2000" b="1" dirty="0">
                <a:solidFill>
                  <a:srgbClr val="800080"/>
                </a:solidFill>
                <a:latin typeface="Calibri" panose="020F0502020204030204"/>
              </a:rPr>
              <a:t>Simbiosis Industrial </a:t>
            </a:r>
          </a:p>
          <a:p>
            <a:pPr marL="342900" lvl="0" indent="-342900">
              <a:buFont typeface="Arial" panose="020B0604020202020204" pitchFamily="34" charset="0"/>
              <a:buChar char="•"/>
              <a:defRPr/>
            </a:pPr>
            <a:r>
              <a:rPr lang="es-ES" sz="2000" b="1" dirty="0">
                <a:solidFill>
                  <a:srgbClr val="800080"/>
                </a:solidFill>
                <a:latin typeface="Calibri" panose="020F0502020204030204"/>
              </a:rPr>
              <a:t>Vertido cero de residuos </a:t>
            </a:r>
          </a:p>
          <a:p>
            <a:pPr marL="342900" lvl="0" indent="-342900">
              <a:buFont typeface="Arial" panose="020B0604020202020204" pitchFamily="34" charset="0"/>
              <a:buChar char="•"/>
              <a:defRPr/>
            </a:pPr>
            <a:r>
              <a:rPr lang="es-ES" sz="2000" b="1" dirty="0">
                <a:solidFill>
                  <a:srgbClr val="800080"/>
                </a:solidFill>
                <a:latin typeface="Calibri" panose="020F0502020204030204"/>
              </a:rPr>
              <a:t>Economía de la Funcionalidad </a:t>
            </a:r>
            <a:r>
              <a:rPr lang="es-ES" sz="2000" b="1" dirty="0" smtClean="0">
                <a:solidFill>
                  <a:srgbClr val="800080"/>
                </a:solidFill>
                <a:latin typeface="Calibri" panose="020F0502020204030204"/>
              </a:rPr>
              <a:t/>
            </a:r>
            <a:br>
              <a:rPr lang="es-ES" sz="2000" b="1" dirty="0" smtClean="0">
                <a:solidFill>
                  <a:srgbClr val="800080"/>
                </a:solidFill>
                <a:latin typeface="Calibri" panose="020F0502020204030204"/>
              </a:rPr>
            </a:br>
            <a:r>
              <a:rPr lang="es-ES" sz="2000" dirty="0" smtClean="0">
                <a:solidFill>
                  <a:srgbClr val="800080"/>
                </a:solidFill>
                <a:latin typeface="Calibri" panose="020F0502020204030204"/>
              </a:rPr>
              <a:t>(</a:t>
            </a:r>
            <a:r>
              <a:rPr lang="es-ES" sz="2000" dirty="0">
                <a:solidFill>
                  <a:srgbClr val="800080"/>
                </a:solidFill>
                <a:latin typeface="Calibri" panose="020F0502020204030204"/>
              </a:rPr>
              <a:t>servicios) </a:t>
            </a:r>
          </a:p>
          <a:p>
            <a:pPr marL="342900" lvl="0" indent="-342900">
              <a:buFont typeface="Arial" panose="020B0604020202020204" pitchFamily="34" charset="0"/>
              <a:buChar char="•"/>
              <a:defRPr/>
            </a:pPr>
            <a:r>
              <a:rPr lang="es-ES" sz="2000" b="1" dirty="0">
                <a:solidFill>
                  <a:srgbClr val="800080"/>
                </a:solidFill>
                <a:latin typeface="Calibri" panose="020F0502020204030204"/>
              </a:rPr>
              <a:t>Extensión de la vida útil</a:t>
            </a:r>
          </a:p>
          <a:p>
            <a:pPr marL="342900" lvl="0" indent="-342900">
              <a:buFont typeface="Arial" panose="020B0604020202020204" pitchFamily="34" charset="0"/>
              <a:buChar char="•"/>
              <a:defRPr/>
            </a:pPr>
            <a:r>
              <a:rPr lang="es-ES" sz="2000" b="1" dirty="0">
                <a:solidFill>
                  <a:srgbClr val="800080"/>
                </a:solidFill>
                <a:latin typeface="Calibri" panose="020F0502020204030204"/>
              </a:rPr>
              <a:t>Reparación </a:t>
            </a:r>
          </a:p>
          <a:p>
            <a:pPr marL="342900" lvl="0" indent="-342900">
              <a:buFont typeface="Arial" panose="020B0604020202020204" pitchFamily="34" charset="0"/>
              <a:buChar char="•"/>
              <a:defRPr/>
            </a:pPr>
            <a:r>
              <a:rPr lang="es-ES" sz="2000" b="1" dirty="0">
                <a:solidFill>
                  <a:srgbClr val="800080"/>
                </a:solidFill>
                <a:latin typeface="Calibri" panose="020F0502020204030204"/>
              </a:rPr>
              <a:t>Reutilización </a:t>
            </a:r>
          </a:p>
          <a:p>
            <a:pPr marL="342900" lvl="0" indent="-342900">
              <a:buFont typeface="Arial" panose="020B0604020202020204" pitchFamily="34" charset="0"/>
              <a:buChar char="•"/>
              <a:defRPr/>
            </a:pPr>
            <a:r>
              <a:rPr lang="es-ES" sz="2000" b="1" dirty="0">
                <a:solidFill>
                  <a:srgbClr val="800080"/>
                </a:solidFill>
                <a:latin typeface="Calibri" panose="020F0502020204030204"/>
              </a:rPr>
              <a:t>Reciclaje </a:t>
            </a:r>
          </a:p>
          <a:p>
            <a:pPr marL="342900" lvl="0" indent="-342900">
              <a:buFont typeface="Arial" panose="020B0604020202020204" pitchFamily="34" charset="0"/>
              <a:buChar char="•"/>
              <a:defRPr/>
            </a:pPr>
            <a:r>
              <a:rPr lang="es-ES" sz="2000" b="1" dirty="0">
                <a:solidFill>
                  <a:srgbClr val="800080"/>
                </a:solidFill>
                <a:latin typeface="Calibri" panose="020F0502020204030204"/>
              </a:rPr>
              <a:t>Valorización </a:t>
            </a:r>
          </a:p>
          <a:p>
            <a:pPr marL="342900" lvl="0" indent="-342900">
              <a:buFont typeface="Arial" panose="020B0604020202020204" pitchFamily="34" charset="0"/>
              <a:buChar char="•"/>
              <a:defRPr/>
            </a:pPr>
            <a:r>
              <a:rPr lang="es-ES" sz="2000" b="1" dirty="0">
                <a:solidFill>
                  <a:srgbClr val="800080"/>
                </a:solidFill>
                <a:latin typeface="Calibri" panose="020F0502020204030204"/>
              </a:rPr>
              <a:t>Cambio de patrones </a:t>
            </a:r>
            <a:r>
              <a:rPr lang="es-ES" sz="2000" b="1" dirty="0" smtClean="0">
                <a:solidFill>
                  <a:srgbClr val="800080"/>
                </a:solidFill>
                <a:latin typeface="Calibri" panose="020F0502020204030204"/>
              </a:rPr>
              <a:t/>
            </a:r>
            <a:br>
              <a:rPr lang="es-ES" sz="2000" b="1" dirty="0" smtClean="0">
                <a:solidFill>
                  <a:srgbClr val="800080"/>
                </a:solidFill>
                <a:latin typeface="Calibri" panose="020F0502020204030204"/>
              </a:rPr>
            </a:br>
            <a:r>
              <a:rPr lang="es-ES" sz="2000" b="1" dirty="0" smtClean="0">
                <a:solidFill>
                  <a:srgbClr val="800080"/>
                </a:solidFill>
                <a:latin typeface="Calibri" panose="020F0502020204030204"/>
              </a:rPr>
              <a:t>de Consumo y Producción</a:t>
            </a:r>
            <a:endParaRPr lang="es-ES" sz="2000" b="1" dirty="0">
              <a:solidFill>
                <a:srgbClr val="800080"/>
              </a:solidFill>
              <a:latin typeface="Calibri" panose="020F0502020204030204"/>
            </a:endParaRPr>
          </a:p>
        </p:txBody>
      </p:sp>
      <p:sp>
        <p:nvSpPr>
          <p:cNvPr id="13" name="Rectángulo 12"/>
          <p:cNvSpPr/>
          <p:nvPr/>
        </p:nvSpPr>
        <p:spPr>
          <a:xfrm>
            <a:off x="10243661" y="6409387"/>
            <a:ext cx="1762727" cy="369332"/>
          </a:xfrm>
          <a:prstGeom prst="rect">
            <a:avLst/>
          </a:prstGeom>
        </p:spPr>
        <p:txBody>
          <a:bodyPr wrap="none">
            <a:spAutoFit/>
          </a:bodyPr>
          <a:lstStyle/>
          <a:p>
            <a:pPr marL="329184" marR="0" lvl="0" indent="-329184" algn="ctr" defTabSz="914400" rtl="0" eaLnBrk="1" fontAlgn="auto" latinLnBrk="0" hangingPunct="1">
              <a:lnSpc>
                <a:spcPct val="100000"/>
              </a:lnSpc>
              <a:spcBef>
                <a:spcPts val="0"/>
              </a:spcBef>
              <a:spcAft>
                <a:spcPts val="0"/>
              </a:spcAft>
              <a:buClr>
                <a:srgbClr val="5B9BD5"/>
              </a:buClr>
              <a:buSzPct val="70000"/>
              <a:buFontTx/>
              <a:buNone/>
              <a:tabLst/>
              <a:defRPr/>
            </a:pPr>
            <a:r>
              <a:rPr kumimoji="0" lang="es-AR" sz="1800" b="1" i="0" u="none" strike="noStrike" kern="1200" cap="none" spc="0" normalizeH="0" baseline="0" noProof="0" dirty="0" smtClean="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rPr>
              <a:t>Dr. </a:t>
            </a:r>
            <a:r>
              <a:rPr kumimoji="0" lang="es-AR" sz="1800" b="1" i="0" u="none" strike="noStrike" kern="1200" cap="none" spc="0" normalizeH="0" baseline="0" noProof="0" dirty="0" err="1" smtClean="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rPr>
              <a:t>Rios</a:t>
            </a:r>
            <a:r>
              <a:rPr kumimoji="0" lang="es-AR" sz="1800" b="1" i="0" u="none" strike="noStrike" kern="1200" cap="none" spc="0" normalizeH="0" baseline="0" noProof="0" dirty="0" smtClean="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rPr>
              <a:t> Facundo</a:t>
            </a:r>
            <a:endParaRPr kumimoji="0" lang="es-AR" sz="1800" b="1" i="0" u="none" strike="noStrike" kern="1200" cap="none" spc="0" normalizeH="0" baseline="0" noProof="0" dirty="0">
              <a:ln>
                <a:noFill/>
              </a:ln>
              <a:solidFill>
                <a:srgbClr val="800080"/>
              </a:solidFill>
              <a:effectLst>
                <a:outerShdw blurRad="50800" dist="38100" dir="8100000" algn="tr" rotWithShape="0">
                  <a:prstClr val="black">
                    <a:alpha val="40000"/>
                  </a:prstClr>
                </a:outerShdw>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202749828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855</TotalTime>
  <Words>1094</Words>
  <Application>Microsoft Office PowerPoint</Application>
  <PresentationFormat>Panorámica</PresentationFormat>
  <Paragraphs>266</Paragraphs>
  <Slides>35</Slides>
  <Notes>18</Notes>
  <HiddenSlides>0</HiddenSlides>
  <MMClips>0</MMClips>
  <ScaleCrop>false</ScaleCrop>
  <HeadingPairs>
    <vt:vector size="6" baseType="variant">
      <vt:variant>
        <vt:lpstr>Fuentes usadas</vt:lpstr>
      </vt:variant>
      <vt:variant>
        <vt:i4>7</vt:i4>
      </vt:variant>
      <vt:variant>
        <vt:lpstr>Tema</vt:lpstr>
      </vt:variant>
      <vt:variant>
        <vt:i4>5</vt:i4>
      </vt:variant>
      <vt:variant>
        <vt:lpstr>Títulos de diapositiva</vt:lpstr>
      </vt:variant>
      <vt:variant>
        <vt:i4>35</vt:i4>
      </vt:variant>
    </vt:vector>
  </HeadingPairs>
  <TitlesOfParts>
    <vt:vector size="47" baseType="lpstr">
      <vt:lpstr>Arial</vt:lpstr>
      <vt:lpstr>Calibri</vt:lpstr>
      <vt:lpstr>Calibri Light</vt:lpstr>
      <vt:lpstr>Century Gothic</vt:lpstr>
      <vt:lpstr>Garamond</vt:lpstr>
      <vt:lpstr>Gotham</vt:lpstr>
      <vt:lpstr>Roboto</vt:lpstr>
      <vt:lpstr>Tema de Office</vt:lpstr>
      <vt:lpstr>8_Tema de Office</vt:lpstr>
      <vt:lpstr>1_Tema de Office</vt:lpstr>
      <vt:lpstr>4_Tema de Office</vt:lpstr>
      <vt:lpstr>2_Tema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DELL</dc:creator>
  <cp:lastModifiedBy>DELL</cp:lastModifiedBy>
  <cp:revision>32</cp:revision>
  <dcterms:created xsi:type="dcterms:W3CDTF">2023-10-10T16:14:45Z</dcterms:created>
  <dcterms:modified xsi:type="dcterms:W3CDTF">2023-10-11T06:30:00Z</dcterms:modified>
</cp:coreProperties>
</file>