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6" r:id="rId6"/>
    <p:sldId id="261" r:id="rId7"/>
    <p:sldId id="262" r:id="rId8"/>
    <p:sldId id="259" r:id="rId9"/>
    <p:sldId id="265" r:id="rId10"/>
    <p:sldId id="264" r:id="rId11"/>
    <p:sldId id="267" r:id="rId12"/>
    <p:sldId id="269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040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7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2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7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1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14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7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2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13AAF-525E-4953-A67E-7B34FDB4D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6D9E80-83E6-B868-38E1-64F015A31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174436"/>
            <a:ext cx="6095997" cy="2544416"/>
          </a:xfrm>
        </p:spPr>
        <p:txBody>
          <a:bodyPr anchor="ctr">
            <a:normAutofit/>
          </a:bodyPr>
          <a:lstStyle/>
          <a:p>
            <a:r>
              <a:rPr lang="es-ES" sz="3200" dirty="0"/>
              <a:t>Restricciones arancelarias y no arancelarias al comercio exterior agropecuario a nivel comparado</a:t>
            </a:r>
            <a:endParaRPr lang="es-AR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5174F3-DD9C-2C33-3C30-51BF35CA9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5932" y="4598503"/>
            <a:ext cx="3910216" cy="1698313"/>
          </a:xfrm>
        </p:spPr>
        <p:txBody>
          <a:bodyPr anchor="ctr">
            <a:normAutofit/>
          </a:bodyPr>
          <a:lstStyle/>
          <a:p>
            <a:r>
              <a:rPr lang="es-ES" dirty="0"/>
              <a:t>Dra. Leila Devia</a:t>
            </a:r>
            <a:endParaRPr lang="es-AR" dirty="0"/>
          </a:p>
        </p:txBody>
      </p:sp>
      <p:pic>
        <p:nvPicPr>
          <p:cNvPr id="4" name="Picture 3" descr="Tractor en un campo">
            <a:extLst>
              <a:ext uri="{FF2B5EF4-FFF2-40B4-BE49-F238E27FC236}">
                <a16:creationId xmlns:a16="http://schemas.microsoft.com/office/drawing/2014/main" id="{C58584DB-FDFC-DFFE-CC8F-AB42052AD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7" b="28370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63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29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BCE9DF-BB11-A85B-5BEF-FE762931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510" y="41113"/>
            <a:ext cx="6307200" cy="194400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s-ES" sz="4400" dirty="0"/>
              <a:t>Desafíos a afrontar en 2050: “El enfoque del status quo ya no es una opción”</a:t>
            </a:r>
          </a:p>
        </p:txBody>
      </p:sp>
      <p:pic>
        <p:nvPicPr>
          <p:cNvPr id="5" name="Picture 4" descr="Alfileres coloridos conectados con hilos">
            <a:extLst>
              <a:ext uri="{FF2B5EF4-FFF2-40B4-BE49-F238E27FC236}">
                <a16:creationId xmlns:a16="http://schemas.microsoft.com/office/drawing/2014/main" id="{B27C073B-98DC-FCF9-B3E6-48FFAD25D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1" r="2873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F7402-904B-056E-B78A-AA7EB1863530}"/>
              </a:ext>
            </a:extLst>
          </p:cNvPr>
          <p:cNvSpPr txBox="1"/>
          <p:nvPr/>
        </p:nvSpPr>
        <p:spPr>
          <a:xfrm>
            <a:off x="4110550" y="2088351"/>
            <a:ext cx="7922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Existen múltiples variables a analizar: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condiciones el propio sistema alimentario (presión sobre la tierra, por ejemplo),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condiciones sistémicas (conflictos, clima, urbanización).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cuestiones de elección de políticas públicas (nacionales, regional e internacional)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el comportamiento de los actores en el sector agroalimentario (agricultores y campesinos, ciudadanos consumidores, procesadores, distribuidores, proveedores de insumos)</a:t>
            </a:r>
          </a:p>
          <a:p>
            <a:endParaRPr lang="es-A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Dependiendo de si estas medidas políticas se adoptan o no los actores cambian su comportamiento y los escenarios van desde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desde los más optimistas hasta los más apocalípticos.</a:t>
            </a:r>
          </a:p>
        </p:txBody>
      </p:sp>
    </p:spTree>
    <p:extLst>
      <p:ext uri="{BB962C8B-B14F-4D97-AF65-F5344CB8AC3E}">
        <p14:creationId xmlns:p14="http://schemas.microsoft.com/office/powerpoint/2010/main" val="424466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860B95-9607-A698-C37F-7173324A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6" y="395288"/>
            <a:ext cx="6713413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es-ES" sz="4000" dirty="0"/>
              <a:t>Principales desafíos: </a:t>
            </a:r>
            <a:endParaRPr lang="es-AR" sz="4000" dirty="0"/>
          </a:p>
        </p:txBody>
      </p:sp>
      <p:pic>
        <p:nvPicPr>
          <p:cNvPr id="5" name="Picture 4" descr="Marca de exclamación sobre fondo amarillo">
            <a:extLst>
              <a:ext uri="{FF2B5EF4-FFF2-40B4-BE49-F238E27FC236}">
                <a16:creationId xmlns:a16="http://schemas.microsoft.com/office/drawing/2014/main" id="{A26ACE42-0485-DA2D-9BB1-B78043378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30" r="22413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A0728-981F-34A7-23E0-098BBB7B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526" y="2195520"/>
            <a:ext cx="7360920" cy="4433879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1. Desafíos económicos: Crecimiento económico; Recesiones económicas; Productividad agrícola e innovación; Inversiones en el sistema alimentario; Subvenciones agrícolas; Fluctuaciones/ volatilidad de precios agrícolas; Pobreza/Desigualdades.</a:t>
            </a:r>
          </a:p>
          <a:p>
            <a:r>
              <a:rPr lang="es-ES" dirty="0"/>
              <a:t>2. Desafíos ambientales y climáticos. </a:t>
            </a:r>
          </a:p>
          <a:p>
            <a:r>
              <a:rPr lang="es-ES" dirty="0"/>
              <a:t>3. Desafíos de salud: Enfermedades, Resistencia a los antibióticos, Escándalos alimentarios y fraudes, Pandemias, Riesgos emergentes.</a:t>
            </a:r>
          </a:p>
          <a:p>
            <a:r>
              <a:rPr lang="es-ES" dirty="0"/>
              <a:t>4. Desafíos geopolíticos: El entrelazamiento de economía y geopolítica, Conflictos y guerras, Recursos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8990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42B53F-8936-3E11-6B5C-C1463AE1C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4032" y="871101"/>
            <a:ext cx="6307200" cy="218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Cuestiones</a:t>
            </a:r>
            <a:br>
              <a:rPr lang="es-ES" dirty="0"/>
            </a:br>
            <a:r>
              <a:rPr lang="es-ES" dirty="0"/>
              <a:t>del derecho internacional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E3342C-DE25-B02F-5C41-E17582E55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1028" y="3927401"/>
            <a:ext cx="6307200" cy="270609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Los sistemas alimentarios y agrícolas operan en un entorno saturado de reglas.</a:t>
            </a:r>
          </a:p>
          <a:p>
            <a:r>
              <a:rPr lang="es-ES" dirty="0"/>
              <a:t>Lo que podría parecer “demasiada” ley no ha podido garantizar la seguridad alimentaria en todo el mundo, ni proteger el medio ambiente y el clima de los efectos de los sistemas agrícolas y alimentarios.</a:t>
            </a:r>
          </a:p>
          <a:p>
            <a:endParaRPr lang="es-AR" dirty="0"/>
          </a:p>
        </p:txBody>
      </p:sp>
      <p:pic>
        <p:nvPicPr>
          <p:cNvPr id="5" name="Picture 4" descr="Signos de interrogación en una fila y un signo de interrogación está iluminado">
            <a:extLst>
              <a:ext uri="{FF2B5EF4-FFF2-40B4-BE49-F238E27FC236}">
                <a16:creationId xmlns:a16="http://schemas.microsoft.com/office/drawing/2014/main" id="{20DD0E7F-7CFD-FE3F-4760-0548CDF81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8" r="5365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35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A41834C-456A-7AD7-7CFC-843C3093D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4" y="397564"/>
            <a:ext cx="11860696" cy="633454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No faltan foros de negociación, pero los estados están luchando por acordar respuestas a los desafíos que plantean la agricultura y la alimentación.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La mayoría de los Estados han ratificado los Pactos de Nueva York de 1966  y casi todos son miembros de las Naciones Unidas, pero el derecho fundamental a la alimentación está luchando por ser eficaces para una parte importante de la población mundial.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Las repetidas crisis alimentarias y la inseguridad alimentaria crónica revelan las deficiencias de la regulación y la gobernanza globales.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Tratados bilaterales y regionales (incluso “mega regionales”) (como el Acuerdo Transpacífico) se están multiplicando y sus intereses son tanto comerciales como geopolíticos.</a:t>
            </a:r>
          </a:p>
        </p:txBody>
      </p:sp>
    </p:spTree>
    <p:extLst>
      <p:ext uri="{BB962C8B-B14F-4D97-AF65-F5344CB8AC3E}">
        <p14:creationId xmlns:p14="http://schemas.microsoft.com/office/powerpoint/2010/main" val="388271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0EE71D-7DCB-4246-0CA7-89A66F44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39" y="265043"/>
            <a:ext cx="11410121" cy="6592957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La crisis del multilateralismo y el desorden resultante no necesariamente perjudican a las empresas multinacionales. Ponen a los estados en competencia entre sí y toman prestadas normas y procedimientos de multitud de sistemas diferentes, cuyos elementos combinan.</a:t>
            </a:r>
          </a:p>
          <a:p>
            <a:r>
              <a:rPr lang="es-ES" sz="2400" dirty="0"/>
              <a:t>Estos diferentes factores han dado lugar a una “política global multimodal”, caracterizada por una erosión de la distinción entre espacios de toma de decisiones públicos y privados.</a:t>
            </a:r>
          </a:p>
          <a:p>
            <a:r>
              <a:rPr lang="es-ES" sz="2400" dirty="0"/>
              <a:t>Este movimiento general, en el contexto de la crisis del multilateralismo, ha llevado a muchos Estados a volverse hacia adentro, a la multiplicación de soluciones “no cooperativas” y a una mayor desconfianza en la capacidad del comercio internacional –y por tanto del mercado– para garantizar la seguridad alimenticia</a:t>
            </a:r>
            <a:r>
              <a:rPr lang="es-ES" dirty="0"/>
              <a:t>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760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4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3F13AAF-525E-4953-A67E-7B34FDB4D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4BBF8C-FC77-2B5D-85B5-7EE5814E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4572000"/>
            <a:ext cx="5285409" cy="1724817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6000" dirty="0"/>
              <a:t>¡Gracias totales!</a:t>
            </a:r>
          </a:p>
        </p:txBody>
      </p:sp>
      <p:pic>
        <p:nvPicPr>
          <p:cNvPr id="5" name="Picture 4" descr="Paca de heno en la granja">
            <a:extLst>
              <a:ext uri="{FF2B5EF4-FFF2-40B4-BE49-F238E27FC236}">
                <a16:creationId xmlns:a16="http://schemas.microsoft.com/office/drawing/2014/main" id="{3DB4AB5D-2260-B7E6-0150-7778528AD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98" b="22419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63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BF36FBA7-47FC-88E2-40B4-8EAC9261A1DE}"/>
              </a:ext>
            </a:extLst>
          </p:cNvPr>
          <p:cNvSpPr txBox="1"/>
          <p:nvPr/>
        </p:nvSpPr>
        <p:spPr>
          <a:xfrm>
            <a:off x="6408162" y="5060061"/>
            <a:ext cx="542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Leila Devia</a:t>
            </a:r>
          </a:p>
          <a:p>
            <a:r>
              <a:rPr lang="fi-FI" sz="2800" dirty="0"/>
              <a:t>leiladevia@derecho.uba.ar </a:t>
            </a:r>
          </a:p>
        </p:txBody>
      </p:sp>
    </p:spTree>
    <p:extLst>
      <p:ext uri="{BB962C8B-B14F-4D97-AF65-F5344CB8AC3E}">
        <p14:creationId xmlns:p14="http://schemas.microsoft.com/office/powerpoint/2010/main" val="26864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3A5C3-17A7-2C74-4FC2-70F2F7A06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226" y="1492107"/>
            <a:ext cx="8547548" cy="1353861"/>
          </a:xfrm>
        </p:spPr>
        <p:txBody>
          <a:bodyPr>
            <a:normAutofit/>
          </a:bodyPr>
          <a:lstStyle/>
          <a:p>
            <a:r>
              <a:rPr lang="es-ES" sz="6000" dirty="0"/>
              <a:t>Introducción</a:t>
            </a:r>
            <a:endParaRPr lang="es-AR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8CD056-9C36-94DB-5CDD-C7876BEBD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791" y="3667475"/>
            <a:ext cx="7752417" cy="2865847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El volumen mundial de productos agropecuarios producidos en el mundo aumenta de manera constante a través de los años. </a:t>
            </a:r>
          </a:p>
          <a:p>
            <a:r>
              <a:rPr lang="es-ES" dirty="0"/>
              <a:t>La población también está en continua expansión con lo que, en los próximos años, la demanda de alimentos también irá aumentando junto con el intercambio de los mismos entre los países. </a:t>
            </a:r>
          </a:p>
          <a:p>
            <a:r>
              <a:rPr lang="es-AR" dirty="0"/>
              <a:t>Barrera no arancelaria: </a:t>
            </a:r>
            <a:r>
              <a:rPr lang="es-ES" dirty="0"/>
              <a:t>Se denomina BNA a todas las disposiciones, normas y prácticas aplicadas en el comercio internacional que no son aranceles y que alteran, aunque sea de manera indirecta, los precios o cantidades que se comercializan de los productos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5063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3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A44B20-5277-9CF3-C85F-D079ADBD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20" y="604746"/>
            <a:ext cx="6732929" cy="123216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Comercio Internacional: Acuerdos </a:t>
            </a:r>
          </a:p>
        </p:txBody>
      </p:sp>
      <p:pic>
        <p:nvPicPr>
          <p:cNvPr id="5" name="Picture 4" descr="Diagramas y gráficos vistosos">
            <a:extLst>
              <a:ext uri="{FF2B5EF4-FFF2-40B4-BE49-F238E27FC236}">
                <a16:creationId xmlns:a16="http://schemas.microsoft.com/office/drawing/2014/main" id="{71779E1F-17CB-78ED-51E2-59A29EE62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9" r="29092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732B0DC1-DA63-5577-A974-AC1C2F6F6D6D}"/>
              </a:ext>
            </a:extLst>
          </p:cNvPr>
          <p:cNvSpPr txBox="1"/>
          <p:nvPr/>
        </p:nvSpPr>
        <p:spPr>
          <a:xfrm>
            <a:off x="4489575" y="2405372"/>
            <a:ext cx="7619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Acuerdo de Blair House (1992)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Acuerdo de Marrakech (1994)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Acuerdo sobre los Aspectos de la Propiedad Intelectual relacionados con el Comercio (ADPIC) (1994)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Acuerdo General sobre el Comercio de Servicios (GATS) (1994)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Acuerdo sobre Obstáculos Técnicos al Comercio (OTC) (1994)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Acuerdo sobre la Aplicación de Normas Sanitarias y Fitosanitarias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Medidas (1994)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Acuerdo de la OMC sobre Agricultura (1995): tiene como objetivo  establecer un sistema de comercio agropecuario equitativo y orientado al mercado.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0828E4-11DB-DBA6-7862-755DBBEB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322" y="345644"/>
            <a:ext cx="4812741" cy="94304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dirty="0"/>
              <a:t>Marco conceptual </a:t>
            </a:r>
          </a:p>
        </p:txBody>
      </p:sp>
      <p:pic>
        <p:nvPicPr>
          <p:cNvPr id="7" name="Graphic 6" descr="Earth Globe Americas">
            <a:extLst>
              <a:ext uri="{FF2B5EF4-FFF2-40B4-BE49-F238E27FC236}">
                <a16:creationId xmlns:a16="http://schemas.microsoft.com/office/drawing/2014/main" id="{7D36E2BB-8D44-6786-FAA0-01EC56E2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89" y="1764000"/>
            <a:ext cx="3330000" cy="3330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060615-B9D7-4C22-A01E-121566BF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59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8DA4C3-6EB8-49E8-8E9E-C8F58C3C7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86924" y="265081"/>
            <a:ext cx="1069728" cy="1002885"/>
            <a:chOff x="10786924" y="265081"/>
            <a:chExt cx="1069728" cy="100288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FAA839-7535-403D-B354-270C0A2E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0826785" y="265081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05C7C88-4789-4310-AA9A-755EA0FC6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11001196" y="412511"/>
              <a:ext cx="641183" cy="1069728"/>
              <a:chOff x="6484112" y="2967038"/>
              <a:chExt cx="641183" cy="106972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FE8EF28-3FED-4818-BD2E-D218D9AB1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30" name="Freeform 68">
                  <a:extLst>
                    <a:ext uri="{FF2B5EF4-FFF2-40B4-BE49-F238E27FC236}">
                      <a16:creationId xmlns:a16="http://schemas.microsoft.com/office/drawing/2014/main" id="{30D4BA19-D8F4-4B13-BEBD-16B061CA98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69">
                  <a:extLst>
                    <a:ext uri="{FF2B5EF4-FFF2-40B4-BE49-F238E27FC236}">
                      <a16:creationId xmlns:a16="http://schemas.microsoft.com/office/drawing/2014/main" id="{725737BE-AB84-4984-857A-7CC4CC6D07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Line 70">
                  <a:extLst>
                    <a:ext uri="{FF2B5EF4-FFF2-40B4-BE49-F238E27FC236}">
                      <a16:creationId xmlns:a16="http://schemas.microsoft.com/office/drawing/2014/main" id="{50BA4883-80F8-4DF2-B9BD-D4500C125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748E797-53C7-48D6-A500-223C3CFB7E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B3BC0047-74CA-4860-9BDD-0BC26F6510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3F8015CA-DE08-4541-ADF5-9D9402EFC1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56E6EAC8-DC21-4209-8825-80E353DCF3C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5CF4CFC9-E183-2937-3C6F-8E84C35A4F80}"/>
              </a:ext>
            </a:extLst>
          </p:cNvPr>
          <p:cNvSpPr txBox="1"/>
          <p:nvPr/>
        </p:nvSpPr>
        <p:spPr>
          <a:xfrm>
            <a:off x="4724263" y="1581254"/>
            <a:ext cx="71694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La Ronda Uruguay representó un cambio sistémico fundamental: de una situación en la que un sinfín de medidas no arancelarias obstaculizaba los flujos del comercio agropecuario se pasó a un régimen de protección basado únicamente en aranceles consolidados, además de los compromisos de reducción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Aspectos clave de este cambio fundamental: la estimulación de la inversión, la producción y el comercio en el sector agropecuario mediante </a:t>
            </a:r>
          </a:p>
          <a:p>
            <a:pPr marL="400050" indent="-400050">
              <a:buAutoNum type="romanLcParenR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el incremento de la transparencia, la previsibilidad y la competitividad de las condiciones de acceso al mercado agropecuario</a:t>
            </a:r>
          </a:p>
          <a:p>
            <a:pPr marL="400050" indent="-400050">
              <a:buAutoNum type="romanLcParenR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el establecimiento o fortalecimiento del vínculo entre los mercados agropecuarios nacionales e internacionales, y, por tanto</a:t>
            </a:r>
          </a:p>
          <a:p>
            <a:pPr marL="400050" indent="-400050">
              <a:buAutoNum type="romanLcParenR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mayor confianza en el mercado para dirigir los escasos recursos hacia usos más productivos tanto en el sector agropecuario como en la economía en general.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A27539-4286-4FA8-9DA6-7CF23744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724CA3-28D0-AA97-D014-03D5BC81A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369" y="149860"/>
            <a:ext cx="4078800" cy="21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dirty="0"/>
              <a:t>Lista de concesiones arancelarias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079C9-DB67-4C22-262E-E1231ECA7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4539" y="2584174"/>
            <a:ext cx="5632174" cy="412396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Cada Miembro de la OMC tiene una “Lista” de concesiones arancelarias que abarca todos los productos agropecuarios.</a:t>
            </a:r>
          </a:p>
          <a:p>
            <a:r>
              <a:rPr lang="es-ES" dirty="0"/>
              <a:t>La Lista establece para cada producto agropecuario o, en algunos casos, para productos agropecuarios definidos de forma más general, el arancel máximo que puede aplicarse a sus importaciones en el territorio del Miembro en cuestión.</a:t>
            </a:r>
            <a:endParaRPr lang="es-AR" dirty="0"/>
          </a:p>
        </p:txBody>
      </p:sp>
      <p:pic>
        <p:nvPicPr>
          <p:cNvPr id="5" name="Picture 4" descr="Códigos en papeles">
            <a:extLst>
              <a:ext uri="{FF2B5EF4-FFF2-40B4-BE49-F238E27FC236}">
                <a16:creationId xmlns:a16="http://schemas.microsoft.com/office/drawing/2014/main" id="{39BBEBEC-5C94-4CAD-1F45-F71A597F1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r="19283" b="-1"/>
          <a:stretch/>
        </p:blipFill>
        <p:spPr>
          <a:xfrm>
            <a:off x="20" y="10"/>
            <a:ext cx="6111518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74535-9C0E-4211-B088-610AD562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8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3D6A6B-FE72-4780-86A2-D8FEEBF4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794" y="4740107"/>
            <a:ext cx="4078800" cy="1172679"/>
          </a:xfrm>
        </p:spPr>
        <p:txBody>
          <a:bodyPr wrap="square" anchor="b">
            <a:noAutofit/>
          </a:bodyPr>
          <a:lstStyle/>
          <a:p>
            <a:pPr algn="ctr"/>
            <a:r>
              <a:rPr lang="es-ES" dirty="0"/>
              <a:t>Organización Mundial del Comercio (OMC)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1D152D-32F3-49AB-4A96-A7C2528E4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3" y="172278"/>
            <a:ext cx="6037766" cy="668572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dirty="0"/>
              <a:t>El párrafo 2 del artículo 4 del Acuerdo sobre la Agricultura prohíbe </a:t>
            </a:r>
            <a:r>
              <a:rPr lang="es-ES" b="1" u="sng" dirty="0"/>
              <a:t>las medidas no arancelarias aplicadas específicamente a la agricultura</a:t>
            </a:r>
            <a:r>
              <a:rPr lang="es-ES" dirty="0"/>
              <a:t>. En estas medidas están comprendidas: </a:t>
            </a:r>
          </a:p>
          <a:p>
            <a:pPr algn="just"/>
            <a:r>
              <a:rPr lang="es-ES" dirty="0"/>
              <a:t>las restricciones cuantitativas de las importaciones</a:t>
            </a:r>
          </a:p>
          <a:p>
            <a:pPr algn="just"/>
            <a:r>
              <a:rPr lang="es-ES" dirty="0"/>
              <a:t>los gravámenes variables a la importación</a:t>
            </a:r>
          </a:p>
          <a:p>
            <a:pPr algn="just"/>
            <a:r>
              <a:rPr lang="es-ES" dirty="0"/>
              <a:t>los precios mínimos de importación</a:t>
            </a:r>
          </a:p>
          <a:p>
            <a:pPr algn="just"/>
            <a:r>
              <a:rPr lang="es-ES" dirty="0"/>
              <a:t>los regímenes de licencias de importación discrecionales</a:t>
            </a:r>
          </a:p>
          <a:p>
            <a:pPr algn="just"/>
            <a:r>
              <a:rPr lang="es-ES" dirty="0"/>
              <a:t>los acuerdos de limitación voluntaria de las exportaciones</a:t>
            </a:r>
          </a:p>
          <a:p>
            <a:pPr algn="just"/>
            <a:r>
              <a:rPr lang="es-ES" dirty="0"/>
              <a:t>las medidas no arancelarias mantenidas por medio de empresas comerciales del Estado</a:t>
            </a:r>
          </a:p>
          <a:p>
            <a:pPr marL="0" indent="0" algn="just">
              <a:buNone/>
            </a:pPr>
            <a:r>
              <a:rPr lang="es-ES" dirty="0"/>
              <a:t>Ya no se permite tampoco la aplicación de todas las medidas similares aplicadas en frontera que no sean “derechos de aduana normales”.</a:t>
            </a:r>
          </a:p>
          <a:p>
            <a:pPr marL="0" indent="0" algn="just">
              <a:buNone/>
            </a:pPr>
            <a:r>
              <a:rPr lang="es-ES" dirty="0"/>
              <a:t>No obstante, el párrafo 2 del artículo 4 del Acuerdo sobre la Agricultura no impide el uso de restricciones no arancelarias de las importaciones que sean compatibles con las disposiciones del GATT o de otros Acuerdos de la OMC y se apliquen a las mercancías objeto de comercio en general (industriales o agropecuarias).</a:t>
            </a:r>
            <a:endParaRPr lang="es-AR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9D621604-A8B7-1B03-14D8-50E311469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162" y="1712415"/>
            <a:ext cx="5265677" cy="26328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5897F09-33A3-D114-1282-BAF99F441AA5}"/>
              </a:ext>
            </a:extLst>
          </p:cNvPr>
          <p:cNvSpPr txBox="1"/>
          <p:nvPr/>
        </p:nvSpPr>
        <p:spPr>
          <a:xfrm>
            <a:off x="6387549" y="363455"/>
            <a:ext cx="5389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Prohibición de las medidas no arancelarias en frontera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72605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3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3F13AAF-525E-4953-A67E-7B34FDB4D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91D265-B454-7797-2E8C-A0911CE4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0" y="4264754"/>
            <a:ext cx="4457690" cy="2308324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4800" dirty="0"/>
              <a:t>Disposiciones de salvaguardia especial</a:t>
            </a:r>
          </a:p>
        </p:txBody>
      </p:sp>
      <p:pic>
        <p:nvPicPr>
          <p:cNvPr id="5" name="Picture 4" descr="Vista aérea de buque portacontenedores">
            <a:extLst>
              <a:ext uri="{FF2B5EF4-FFF2-40B4-BE49-F238E27FC236}">
                <a16:creationId xmlns:a16="http://schemas.microsoft.com/office/drawing/2014/main" id="{C8AE049A-52C2-6A26-1052-04E8BEBA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13" b="20045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63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465B503-D890-4E2B-89A0-34442CE70AEE}"/>
              </a:ext>
            </a:extLst>
          </p:cNvPr>
          <p:cNvSpPr txBox="1"/>
          <p:nvPr/>
        </p:nvSpPr>
        <p:spPr>
          <a:xfrm>
            <a:off x="6241774" y="4226998"/>
            <a:ext cx="5724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Las disposiciones de salvaguardia especial permiten la imposición de un derecho adicional cuando se cumplan determinados criterios. Los criterios son un aumento especificado de las importaciones (volumen de activación) o una caída del precio de importación por debajo de un precio de referencia especificado (precio de activación) sobre la base de cada envío. 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5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E125A2-7E90-84B9-80EE-029BD85C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653" y="259048"/>
            <a:ext cx="5450608" cy="1813592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s-ES" sz="3600" dirty="0"/>
              <a:t>Estrategia de la granja a la mesa (en el marco del Green Deal Europeo)</a:t>
            </a:r>
            <a:endParaRPr lang="en-US" sz="3600" dirty="0"/>
          </a:p>
        </p:txBody>
      </p:sp>
      <p:pic>
        <p:nvPicPr>
          <p:cNvPr id="7" name="Graphic 6" descr="Granero">
            <a:extLst>
              <a:ext uri="{FF2B5EF4-FFF2-40B4-BE49-F238E27FC236}">
                <a16:creationId xmlns:a16="http://schemas.microsoft.com/office/drawing/2014/main" id="{27A1AA15-9266-FC62-7A1F-0987AF38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88" y="1610139"/>
            <a:ext cx="3483861" cy="348386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060615-B9D7-4C22-A01E-121566BF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59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8DA4C3-6EB8-49E8-8E9E-C8F58C3C7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86924" y="265081"/>
            <a:ext cx="1069728" cy="1002885"/>
            <a:chOff x="10786924" y="265081"/>
            <a:chExt cx="1069728" cy="100288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FAA839-7535-403D-B354-270C0A2E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0826785" y="265081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05C7C88-4789-4310-AA9A-755EA0FC6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11001196" y="412511"/>
              <a:ext cx="641183" cy="1069728"/>
              <a:chOff x="6484112" y="2967038"/>
              <a:chExt cx="641183" cy="106972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FE8EF28-3FED-4818-BD2E-D218D9AB1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30" name="Freeform 68">
                  <a:extLst>
                    <a:ext uri="{FF2B5EF4-FFF2-40B4-BE49-F238E27FC236}">
                      <a16:creationId xmlns:a16="http://schemas.microsoft.com/office/drawing/2014/main" id="{30D4BA19-D8F4-4B13-BEBD-16B061CA98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69">
                  <a:extLst>
                    <a:ext uri="{FF2B5EF4-FFF2-40B4-BE49-F238E27FC236}">
                      <a16:creationId xmlns:a16="http://schemas.microsoft.com/office/drawing/2014/main" id="{725737BE-AB84-4984-857A-7CC4CC6D07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Line 70">
                  <a:extLst>
                    <a:ext uri="{FF2B5EF4-FFF2-40B4-BE49-F238E27FC236}">
                      <a16:creationId xmlns:a16="http://schemas.microsoft.com/office/drawing/2014/main" id="{50BA4883-80F8-4DF2-B9BD-D4500C125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748E797-53C7-48D6-A500-223C3CFB7E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B3BC0047-74CA-4860-9BDD-0BC26F6510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3F8015CA-DE08-4541-ADF5-9D9402EFC1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56E6EAC8-DC21-4209-8825-80E353DCF3C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B083B304-8EC2-44FF-ACA4-D025087335A6}"/>
              </a:ext>
            </a:extLst>
          </p:cNvPr>
          <p:cNvSpPr txBox="1"/>
          <p:nvPr/>
        </p:nvSpPr>
        <p:spPr>
          <a:xfrm>
            <a:off x="4752897" y="2433780"/>
            <a:ext cx="7088083" cy="406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Se entiende esta iniciativa como una oportunidad para mejorar el modo de vida, la salud y el medio ambiente.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Los objetivos de la iniciativa 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Reducir la huella ambiental y climática de su sistema alimentario y reforzar su resiliencia.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Garantizar la seguridad alimentaria frente al cambio climático y la pérdida de biodiversidad.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Liderar la transición global hacia la sostenibilidad competitiva “de la granja a la mesa”.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Los esfuerzos encaminados a endurecer los requisitos de sostenibilidad en el sistema alimentario de la UE deberían ir acompañados de políticas que contribuyan a elevar el nivel en todo el mundo, con objeto de evitar la externalización y la exportación de prácticas no sostenibles.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CD49AA-03AB-6DF5-BEDB-AACDCEB37BB5}"/>
              </a:ext>
            </a:extLst>
          </p:cNvPr>
          <p:cNvSpPr txBox="1"/>
          <p:nvPr/>
        </p:nvSpPr>
        <p:spPr>
          <a:xfrm>
            <a:off x="938245" y="4847751"/>
            <a:ext cx="337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accent1">
                    <a:lumMod val="75000"/>
                  </a:schemeClr>
                </a:solidFill>
              </a:rPr>
              <a:t>Green Deal Europeo</a:t>
            </a:r>
          </a:p>
        </p:txBody>
      </p:sp>
    </p:spTree>
    <p:extLst>
      <p:ext uri="{BB962C8B-B14F-4D97-AF65-F5344CB8AC3E}">
        <p14:creationId xmlns:p14="http://schemas.microsoft.com/office/powerpoint/2010/main" val="205415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7FD8D-3AEC-B4FB-D131-78A2C938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0"/>
            <a:ext cx="12192000" cy="625128"/>
          </a:xfrm>
        </p:spPr>
        <p:txBody>
          <a:bodyPr>
            <a:normAutofit/>
          </a:bodyPr>
          <a:lstStyle/>
          <a:p>
            <a:r>
              <a:rPr lang="es-ES" sz="2800" dirty="0"/>
              <a:t>Comercio con la Unión Europea: Oportunidades y Amenazas Transversales al Agro</a:t>
            </a:r>
            <a:endParaRPr lang="es-AR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D6614F-4EB1-1B23-5D67-970ADDFA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00" y="816602"/>
            <a:ext cx="9632143" cy="58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53567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DarkSeedLeftStep">
      <a:dk1>
        <a:srgbClr val="000000"/>
      </a:dk1>
      <a:lt1>
        <a:srgbClr val="FFFFFF"/>
      </a:lt1>
      <a:dk2>
        <a:srgbClr val="3E3423"/>
      </a:dk2>
      <a:lt2>
        <a:srgbClr val="E8E2E6"/>
      </a:lt2>
      <a:accent1>
        <a:srgbClr val="47B663"/>
      </a:accent1>
      <a:accent2>
        <a:srgbClr val="4EB13B"/>
      </a:accent2>
      <a:accent3>
        <a:srgbClr val="82AF45"/>
      </a:accent3>
      <a:accent4>
        <a:srgbClr val="A5A637"/>
      </a:accent4>
      <a:accent5>
        <a:srgbClr val="C3924D"/>
      </a:accent5>
      <a:accent6>
        <a:srgbClr val="B14F3B"/>
      </a:accent6>
      <a:hlink>
        <a:srgbClr val="987F32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1302</Words>
  <Application>Microsoft Office PowerPoint</Application>
  <PresentationFormat>Panorámica</PresentationFormat>
  <Paragraphs>76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FrostyVTI</vt:lpstr>
      <vt:lpstr>Restricciones arancelarias y no arancelarias al comercio exterior agropecuario a nivel comparado</vt:lpstr>
      <vt:lpstr>Introducción</vt:lpstr>
      <vt:lpstr>Comercio Internacional: Acuerdos </vt:lpstr>
      <vt:lpstr>Marco conceptual </vt:lpstr>
      <vt:lpstr>Lista de concesiones arancelarias </vt:lpstr>
      <vt:lpstr>Organización Mundial del Comercio (OMC) </vt:lpstr>
      <vt:lpstr>Disposiciones de salvaguardia especial</vt:lpstr>
      <vt:lpstr>Estrategia de la granja a la mesa (en el marco del Green Deal Europeo)</vt:lpstr>
      <vt:lpstr>Comercio con la Unión Europea: Oportunidades y Amenazas Transversales al Agro</vt:lpstr>
      <vt:lpstr>Desafíos a afrontar en 2050: “El enfoque del status quo ya no es una opción”</vt:lpstr>
      <vt:lpstr>Principales desafíos: </vt:lpstr>
      <vt:lpstr>Cuestiones del derecho internacional</vt:lpstr>
      <vt:lpstr>Presentación de PowerPoint</vt:lpstr>
      <vt:lpstr>Presentación de PowerPoint</vt:lpstr>
      <vt:lpstr>¡Gracias totales!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Restricciones arancelarias y no arancelarias al comercio exterior agropecuario a nivel comparado</dc:title>
  <dc:creator>Rocio Victoria Laiz Quiroga</dc:creator>
  <cp:lastModifiedBy>Leila DEVIA</cp:lastModifiedBy>
  <cp:revision>8</cp:revision>
  <dcterms:created xsi:type="dcterms:W3CDTF">2023-09-18T16:02:43Z</dcterms:created>
  <dcterms:modified xsi:type="dcterms:W3CDTF">2023-09-20T12:42:13Z</dcterms:modified>
</cp:coreProperties>
</file>