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handoutMasterIdLst>
    <p:handoutMasterId r:id="rId18"/>
  </p:handoutMasterIdLst>
  <p:sldIdLst>
    <p:sldId id="541" r:id="rId2"/>
    <p:sldId id="556" r:id="rId3"/>
    <p:sldId id="572" r:id="rId4"/>
    <p:sldId id="551" r:id="rId5"/>
    <p:sldId id="571" r:id="rId6"/>
    <p:sldId id="562" r:id="rId7"/>
    <p:sldId id="593" r:id="rId8"/>
    <p:sldId id="594" r:id="rId9"/>
    <p:sldId id="547" r:id="rId10"/>
    <p:sldId id="597" r:id="rId11"/>
    <p:sldId id="588" r:id="rId12"/>
    <p:sldId id="598" r:id="rId13"/>
    <p:sldId id="535" r:id="rId14"/>
    <p:sldId id="536" r:id="rId15"/>
    <p:sldId id="599" r:id="rId16"/>
  </p:sldIdLst>
  <p:sldSz cx="9144000" cy="6858000" type="screen4x3"/>
  <p:notesSz cx="6881813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FF"/>
    <a:srgbClr val="6699FF"/>
    <a:srgbClr val="2945D1"/>
    <a:srgbClr val="CCCCFF"/>
    <a:srgbClr val="99CCFF"/>
    <a:srgbClr val="CCECFF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83" d="100"/>
          <a:sy n="83" d="100"/>
        </p:scale>
        <p:origin x="20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5GPL-X\Mis%20documentos\Downloads\Gr&#225;fico%20Resumen%20Descuentos%20a%20la%20Expo%20Trigo,%20Ma&#237;z,%20Soj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sultoria%20ICTSD\Gap%20precios%20cultivos%2019-08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sultoria%20ICTSD\Gap%20precios%20cultivos%2019-08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Impuesto exportación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Hoja1!$B$3:$D$3</c:f>
              <c:strCache>
                <c:ptCount val="3"/>
                <c:pt idx="0">
                  <c:v>Trigo</c:v>
                </c:pt>
                <c:pt idx="1">
                  <c:v>Maíz</c:v>
                </c:pt>
                <c:pt idx="2">
                  <c:v>Soja</c:v>
                </c:pt>
              </c:strCache>
            </c:strRef>
          </c:cat>
          <c:val>
            <c:numRef>
              <c:f>Hoja1!$B$4:$D$4</c:f>
              <c:numCache>
                <c:formatCode>0%</c:formatCode>
                <c:ptCount val="3"/>
                <c:pt idx="0">
                  <c:v>0.23</c:v>
                </c:pt>
                <c:pt idx="1">
                  <c:v>0.2</c:v>
                </c:pt>
                <c:pt idx="2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9-4C67-9122-3DDB657CF2EA}"/>
            </c:ext>
          </c:extLst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Descuento Total a la Exportación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Hoja1!$B$3:$D$3</c:f>
              <c:strCache>
                <c:ptCount val="3"/>
                <c:pt idx="0">
                  <c:v>Trigo</c:v>
                </c:pt>
                <c:pt idx="1">
                  <c:v>Maíz</c:v>
                </c:pt>
                <c:pt idx="2">
                  <c:v>Soja</c:v>
                </c:pt>
              </c:strCache>
            </c:strRef>
          </c:cat>
          <c:val>
            <c:numRef>
              <c:f>Hoja1!$B$5:$D$5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0.42000000000000032</c:v>
                </c:pt>
                <c:pt idx="2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9-4C67-9122-3DDB657CF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14080"/>
        <c:axId val="253236352"/>
      </c:barChart>
      <c:catAx>
        <c:axId val="253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8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236352"/>
        <c:crosses val="autoZero"/>
        <c:auto val="1"/>
        <c:lblAlgn val="ctr"/>
        <c:lblOffset val="100"/>
        <c:noMultiLvlLbl val="0"/>
      </c:catAx>
      <c:valAx>
        <c:axId val="2532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21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00" b="0" i="0" u="none" strike="noStrike" kern="1200" baseline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39565527065528E-2"/>
          <c:y val="2.3623740580814782E-2"/>
          <c:w val="0.89928507834757865"/>
          <c:h val="0.77469101308573596"/>
        </c:manualLayout>
      </c:layout>
      <c:areaChart>
        <c:grouping val="standard"/>
        <c:varyColors val="0"/>
        <c:ser>
          <c:idx val="3"/>
          <c:order val="3"/>
          <c:tx>
            <c:strRef>
              <c:f>Maíz!$E$4</c:f>
              <c:strCache>
                <c:ptCount val="1"/>
                <c:pt idx="0">
                  <c:v>Margen Extraordinario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Maíz!$E$6:$E$96</c:f>
              <c:numCache>
                <c:formatCode>#,##0</c:formatCode>
                <c:ptCount val="91"/>
                <c:pt idx="0">
                  <c:v>16.211356942545876</c:v>
                </c:pt>
                <c:pt idx="1">
                  <c:v>-1.0606170472695595</c:v>
                </c:pt>
                <c:pt idx="2">
                  <c:v>-0.99346841946284259</c:v>
                </c:pt>
                <c:pt idx="3">
                  <c:v>-8.2818695738210977</c:v>
                </c:pt>
                <c:pt idx="4">
                  <c:v>-6.1750768412920252</c:v>
                </c:pt>
                <c:pt idx="5">
                  <c:v>-5.6178363744916755</c:v>
                </c:pt>
                <c:pt idx="6">
                  <c:v>-7.926348894872322</c:v>
                </c:pt>
                <c:pt idx="7">
                  <c:v>-3.4269592908814559</c:v>
                </c:pt>
                <c:pt idx="8">
                  <c:v>2.5260904854746227</c:v>
                </c:pt>
                <c:pt idx="9">
                  <c:v>2.8360228318974379</c:v>
                </c:pt>
                <c:pt idx="10">
                  <c:v>4.4724547252198903</c:v>
                </c:pt>
                <c:pt idx="11">
                  <c:v>-9.0909477253042628</c:v>
                </c:pt>
                <c:pt idx="12">
                  <c:v>-7.6469254626383654</c:v>
                </c:pt>
                <c:pt idx="13">
                  <c:v>1.1044717449338761</c:v>
                </c:pt>
                <c:pt idx="14">
                  <c:v>-3.3172695789320992</c:v>
                </c:pt>
                <c:pt idx="15">
                  <c:v>-8.4170777764132083</c:v>
                </c:pt>
                <c:pt idx="16">
                  <c:v>-10.647748549093699</c:v>
                </c:pt>
                <c:pt idx="17">
                  <c:v>-6.1660566309139755</c:v>
                </c:pt>
                <c:pt idx="18">
                  <c:v>0.2482998446271292</c:v>
                </c:pt>
                <c:pt idx="19">
                  <c:v>12.253307085996028</c:v>
                </c:pt>
                <c:pt idx="20">
                  <c:v>5.0811575828161084</c:v>
                </c:pt>
                <c:pt idx="21">
                  <c:v>8.3283754129736938</c:v>
                </c:pt>
                <c:pt idx="22">
                  <c:v>14.503010555438626</c:v>
                </c:pt>
                <c:pt idx="23">
                  <c:v>5.0218613563399845</c:v>
                </c:pt>
                <c:pt idx="24">
                  <c:v>-1.0645425706636573</c:v>
                </c:pt>
                <c:pt idx="25">
                  <c:v>-5.5707070067320394</c:v>
                </c:pt>
                <c:pt idx="26">
                  <c:v>8.4630599234113504</c:v>
                </c:pt>
                <c:pt idx="27">
                  <c:v>17.311354291613195</c:v>
                </c:pt>
                <c:pt idx="28">
                  <c:v>29.584472043004979</c:v>
                </c:pt>
                <c:pt idx="29">
                  <c:v>25.072467118978153</c:v>
                </c:pt>
                <c:pt idx="30">
                  <c:v>9.6474193568787996</c:v>
                </c:pt>
                <c:pt idx="31">
                  <c:v>6.9159287557054885</c:v>
                </c:pt>
                <c:pt idx="32">
                  <c:v>7.7001014151882003</c:v>
                </c:pt>
                <c:pt idx="33">
                  <c:v>10.805939312473702</c:v>
                </c:pt>
                <c:pt idx="34">
                  <c:v>7.9498326415851892</c:v>
                </c:pt>
                <c:pt idx="35">
                  <c:v>0.69084872155096377</c:v>
                </c:pt>
                <c:pt idx="36">
                  <c:v>5.5239945172555451</c:v>
                </c:pt>
                <c:pt idx="37">
                  <c:v>6.5675407451657755</c:v>
                </c:pt>
                <c:pt idx="38">
                  <c:v>8.5955057042001357</c:v>
                </c:pt>
                <c:pt idx="39">
                  <c:v>7.9921155830753285</c:v>
                </c:pt>
                <c:pt idx="40">
                  <c:v>7.4768002050055324</c:v>
                </c:pt>
                <c:pt idx="41">
                  <c:v>1.7183037954303158</c:v>
                </c:pt>
                <c:pt idx="42">
                  <c:v>2.7767340133461005</c:v>
                </c:pt>
                <c:pt idx="43">
                  <c:v>12.860337213175876</c:v>
                </c:pt>
                <c:pt idx="44">
                  <c:v>25.546937998801827</c:v>
                </c:pt>
                <c:pt idx="45">
                  <c:v>25.461474413955386</c:v>
                </c:pt>
                <c:pt idx="46">
                  <c:v>18.6321174292313</c:v>
                </c:pt>
                <c:pt idx="47">
                  <c:v>21.995192156176689</c:v>
                </c:pt>
                <c:pt idx="48">
                  <c:v>17.694883427765191</c:v>
                </c:pt>
                <c:pt idx="49">
                  <c:v>25.787665121020385</c:v>
                </c:pt>
                <c:pt idx="50">
                  <c:v>27.10847529679836</c:v>
                </c:pt>
                <c:pt idx="51">
                  <c:v>46.938939972964199</c:v>
                </c:pt>
                <c:pt idx="52">
                  <c:v>42.478869513484085</c:v>
                </c:pt>
                <c:pt idx="53">
                  <c:v>54.433184039920917</c:v>
                </c:pt>
                <c:pt idx="54">
                  <c:v>57.548599921727863</c:v>
                </c:pt>
                <c:pt idx="55">
                  <c:v>66.092464869320935</c:v>
                </c:pt>
                <c:pt idx="56">
                  <c:v>62.762474967582008</c:v>
                </c:pt>
                <c:pt idx="57">
                  <c:v>63.148905528330012</c:v>
                </c:pt>
                <c:pt idx="58">
                  <c:v>70.779246404510104</c:v>
                </c:pt>
                <c:pt idx="59">
                  <c:v>42.897168632615781</c:v>
                </c:pt>
                <c:pt idx="60">
                  <c:v>19.681185634530152</c:v>
                </c:pt>
                <c:pt idx="61">
                  <c:v>40.917964214335974</c:v>
                </c:pt>
                <c:pt idx="62">
                  <c:v>39.677870972662042</c:v>
                </c:pt>
                <c:pt idx="63">
                  <c:v>27.654755672641535</c:v>
                </c:pt>
                <c:pt idx="64">
                  <c:v>28.321358177179803</c:v>
                </c:pt>
                <c:pt idx="65">
                  <c:v>25.901562817645889</c:v>
                </c:pt>
                <c:pt idx="66">
                  <c:v>56.459790715778524</c:v>
                </c:pt>
                <c:pt idx="67">
                  <c:v>52.874670000512189</c:v>
                </c:pt>
                <c:pt idx="68">
                  <c:v>28.05199653225749</c:v>
                </c:pt>
                <c:pt idx="69">
                  <c:v>25.934650338395642</c:v>
                </c:pt>
                <c:pt idx="70">
                  <c:v>24.148404749926726</c:v>
                </c:pt>
                <c:pt idx="71">
                  <c:v>16.939584447402694</c:v>
                </c:pt>
                <c:pt idx="72">
                  <c:v>25.048059346245509</c:v>
                </c:pt>
                <c:pt idx="73">
                  <c:v>29.592701452330829</c:v>
                </c:pt>
                <c:pt idx="74">
                  <c:v>37.913750515529586</c:v>
                </c:pt>
                <c:pt idx="75">
                  <c:v>10.836436622426827</c:v>
                </c:pt>
                <c:pt idx="76">
                  <c:v>4.9398566471728884</c:v>
                </c:pt>
                <c:pt idx="77">
                  <c:v>1.3703685638991487</c:v>
                </c:pt>
                <c:pt idx="78">
                  <c:v>7.1116673265534018</c:v>
                </c:pt>
                <c:pt idx="79">
                  <c:v>10.767890129056497</c:v>
                </c:pt>
                <c:pt idx="80">
                  <c:v>8.9466058318209747</c:v>
                </c:pt>
                <c:pt idx="81">
                  <c:v>-4.7086039866282814</c:v>
                </c:pt>
                <c:pt idx="82">
                  <c:v>-23.125120896234588</c:v>
                </c:pt>
                <c:pt idx="83">
                  <c:v>-13.999941038013844</c:v>
                </c:pt>
                <c:pt idx="84">
                  <c:v>5.8966239193995884</c:v>
                </c:pt>
                <c:pt idx="85">
                  <c:v>4.5174242308417645</c:v>
                </c:pt>
                <c:pt idx="86">
                  <c:v>1.24899750050804</c:v>
                </c:pt>
                <c:pt idx="87">
                  <c:v>-7.2833038058760824</c:v>
                </c:pt>
                <c:pt idx="88">
                  <c:v>-10.209458252169316</c:v>
                </c:pt>
                <c:pt idx="89">
                  <c:v>-4.3985120897847585</c:v>
                </c:pt>
                <c:pt idx="90">
                  <c:v>1.2512297008742519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B-4BD3-BDC1-80B16FBF1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087104"/>
        <c:axId val="253092992"/>
      </c:areaChart>
      <c:lineChart>
        <c:grouping val="standard"/>
        <c:varyColors val="0"/>
        <c:ser>
          <c:idx val="0"/>
          <c:order val="0"/>
          <c:tx>
            <c:strRef>
              <c:f>Maíz!$B$4</c:f>
              <c:strCache>
                <c:ptCount val="1"/>
                <c:pt idx="0">
                  <c:v>FOB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Maíz!$B$6:$B$96</c:f>
              <c:numCache>
                <c:formatCode>#,##0</c:formatCode>
                <c:ptCount val="91"/>
                <c:pt idx="0">
                  <c:v>178.40909090909091</c:v>
                </c:pt>
                <c:pt idx="1">
                  <c:v>166.65</c:v>
                </c:pt>
                <c:pt idx="2">
                  <c:v>161.1904761904762</c:v>
                </c:pt>
                <c:pt idx="3">
                  <c:v>150.22222222222223</c:v>
                </c:pt>
                <c:pt idx="4">
                  <c:v>150.09523809523824</c:v>
                </c:pt>
                <c:pt idx="5">
                  <c:v>157.9</c:v>
                </c:pt>
                <c:pt idx="6">
                  <c:v>143.14285714285612</c:v>
                </c:pt>
                <c:pt idx="7">
                  <c:v>155.95454545454538</c:v>
                </c:pt>
                <c:pt idx="8">
                  <c:v>167.9</c:v>
                </c:pt>
                <c:pt idx="9">
                  <c:v>168.72727272727272</c:v>
                </c:pt>
                <c:pt idx="10">
                  <c:v>166.5</c:v>
                </c:pt>
                <c:pt idx="11">
                  <c:v>159.05555555555532</c:v>
                </c:pt>
                <c:pt idx="12">
                  <c:v>201.54545454545453</c:v>
                </c:pt>
                <c:pt idx="13">
                  <c:v>216.57142857142861</c:v>
                </c:pt>
                <c:pt idx="14">
                  <c:v>216.88888888889105</c:v>
                </c:pt>
                <c:pt idx="15">
                  <c:v>224.71428571428419</c:v>
                </c:pt>
                <c:pt idx="16">
                  <c:v>212.52380952380952</c:v>
                </c:pt>
                <c:pt idx="17">
                  <c:v>259.7</c:v>
                </c:pt>
                <c:pt idx="18">
                  <c:v>244.5</c:v>
                </c:pt>
                <c:pt idx="19">
                  <c:v>218</c:v>
                </c:pt>
                <c:pt idx="20">
                  <c:v>205.22727272727272</c:v>
                </c:pt>
                <c:pt idx="21">
                  <c:v>169.5</c:v>
                </c:pt>
                <c:pt idx="22">
                  <c:v>155.25</c:v>
                </c:pt>
                <c:pt idx="23">
                  <c:v>139.72222222222223</c:v>
                </c:pt>
                <c:pt idx="24">
                  <c:v>157.35000000000107</c:v>
                </c:pt>
                <c:pt idx="25">
                  <c:v>151.94999999999999</c:v>
                </c:pt>
                <c:pt idx="26">
                  <c:v>160.90476190476051</c:v>
                </c:pt>
                <c:pt idx="27">
                  <c:v>164.26315789473571</c:v>
                </c:pt>
                <c:pt idx="28">
                  <c:v>180.73684210526321</c:v>
                </c:pt>
                <c:pt idx="29">
                  <c:v>186.23809523809518</c:v>
                </c:pt>
                <c:pt idx="30">
                  <c:v>163.42857142857142</c:v>
                </c:pt>
                <c:pt idx="31">
                  <c:v>164.65</c:v>
                </c:pt>
                <c:pt idx="32">
                  <c:v>161.40909090909091</c:v>
                </c:pt>
                <c:pt idx="33">
                  <c:v>172.52380952380952</c:v>
                </c:pt>
                <c:pt idx="34">
                  <c:v>175.23809523809518</c:v>
                </c:pt>
                <c:pt idx="35">
                  <c:v>176.27777777777752</c:v>
                </c:pt>
                <c:pt idx="36">
                  <c:v>179.25</c:v>
                </c:pt>
                <c:pt idx="37">
                  <c:v>161.75</c:v>
                </c:pt>
                <c:pt idx="38">
                  <c:v>160.45454545454538</c:v>
                </c:pt>
                <c:pt idx="39">
                  <c:v>166.05</c:v>
                </c:pt>
                <c:pt idx="40">
                  <c:v>171.47368421052511</c:v>
                </c:pt>
                <c:pt idx="41">
                  <c:v>164.76190476190357</c:v>
                </c:pt>
                <c:pt idx="42">
                  <c:v>176</c:v>
                </c:pt>
                <c:pt idx="43">
                  <c:v>199.95238095238281</c:v>
                </c:pt>
                <c:pt idx="44">
                  <c:v>228.09090909090909</c:v>
                </c:pt>
                <c:pt idx="45">
                  <c:v>248.8421052631563</c:v>
                </c:pt>
                <c:pt idx="46">
                  <c:v>248.66666666666652</c:v>
                </c:pt>
                <c:pt idx="47">
                  <c:v>256.44444444444446</c:v>
                </c:pt>
                <c:pt idx="48">
                  <c:v>274.19047619047632</c:v>
                </c:pt>
                <c:pt idx="49">
                  <c:v>293.05</c:v>
                </c:pt>
                <c:pt idx="50">
                  <c:v>284.94736842105266</c:v>
                </c:pt>
                <c:pt idx="51">
                  <c:v>313.42105263157669</c:v>
                </c:pt>
                <c:pt idx="52">
                  <c:v>301.95238095237869</c:v>
                </c:pt>
                <c:pt idx="53">
                  <c:v>307.85714285714283</c:v>
                </c:pt>
                <c:pt idx="54">
                  <c:v>300.76190476190209</c:v>
                </c:pt>
                <c:pt idx="55">
                  <c:v>308.77272727272725</c:v>
                </c:pt>
                <c:pt idx="56">
                  <c:v>293.1818181818183</c:v>
                </c:pt>
                <c:pt idx="57">
                  <c:v>277.10000000000002</c:v>
                </c:pt>
                <c:pt idx="58">
                  <c:v>269.66666666666708</c:v>
                </c:pt>
                <c:pt idx="59">
                  <c:v>240</c:v>
                </c:pt>
                <c:pt idx="60">
                  <c:v>265.2</c:v>
                </c:pt>
                <c:pt idx="61">
                  <c:v>266.94444444444446</c:v>
                </c:pt>
                <c:pt idx="62">
                  <c:v>269.27272727272725</c:v>
                </c:pt>
                <c:pt idx="63">
                  <c:v>253.11764705882447</c:v>
                </c:pt>
                <c:pt idx="64">
                  <c:v>244.33333333333448</c:v>
                </c:pt>
                <c:pt idx="65">
                  <c:v>239.6</c:v>
                </c:pt>
                <c:pt idx="66">
                  <c:v>291.19047619047632</c:v>
                </c:pt>
                <c:pt idx="67">
                  <c:v>296.04545454545456</c:v>
                </c:pt>
                <c:pt idx="68">
                  <c:v>275.89473684210219</c:v>
                </c:pt>
                <c:pt idx="69">
                  <c:v>275.54545454545456</c:v>
                </c:pt>
                <c:pt idx="70">
                  <c:v>290.71428571428567</c:v>
                </c:pt>
                <c:pt idx="71">
                  <c:v>283.61111111111109</c:v>
                </c:pt>
                <c:pt idx="72">
                  <c:v>286.33333333333331</c:v>
                </c:pt>
                <c:pt idx="73">
                  <c:v>284.41176470588169</c:v>
                </c:pt>
                <c:pt idx="74">
                  <c:v>288.84210526315792</c:v>
                </c:pt>
                <c:pt idx="75">
                  <c:v>277.39999999999969</c:v>
                </c:pt>
                <c:pt idx="76">
                  <c:v>246.72727272727272</c:v>
                </c:pt>
                <c:pt idx="77">
                  <c:v>256.05882352941438</c:v>
                </c:pt>
                <c:pt idx="78">
                  <c:v>262.81818181818164</c:v>
                </c:pt>
                <c:pt idx="79">
                  <c:v>240</c:v>
                </c:pt>
                <c:pt idx="80">
                  <c:v>218.14285714285612</c:v>
                </c:pt>
                <c:pt idx="81">
                  <c:v>207.86363636363757</c:v>
                </c:pt>
                <c:pt idx="82">
                  <c:v>206.7</c:v>
                </c:pt>
                <c:pt idx="83">
                  <c:v>211.4375</c:v>
                </c:pt>
                <c:pt idx="84">
                  <c:v>212.23809523809518</c:v>
                </c:pt>
                <c:pt idx="85">
                  <c:v>217.6</c:v>
                </c:pt>
                <c:pt idx="86">
                  <c:v>224.71428571428419</c:v>
                </c:pt>
                <c:pt idx="87">
                  <c:v>227.95454545454538</c:v>
                </c:pt>
                <c:pt idx="88">
                  <c:v>222.63636363636218</c:v>
                </c:pt>
                <c:pt idx="89">
                  <c:v>355</c:v>
                </c:pt>
                <c:pt idx="90">
                  <c:v>189.59090909090909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FB-4BD3-BDC1-80B16FBF1E82}"/>
            </c:ext>
          </c:extLst>
        </c:ser>
        <c:ser>
          <c:idx val="1"/>
          <c:order val="1"/>
          <c:tx>
            <c:strRef>
              <c:f>Maíz!$C$4</c:f>
              <c:strCache>
                <c:ptCount val="1"/>
                <c:pt idx="0">
                  <c:v>FAS Teórico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Maíz!$C$6:$C$96</c:f>
              <c:numCache>
                <c:formatCode>#,##0</c:formatCode>
                <c:ptCount val="91"/>
                <c:pt idx="0">
                  <c:v>136.29317512436094</c:v>
                </c:pt>
                <c:pt idx="1">
                  <c:v>124.58438295272954</c:v>
                </c:pt>
                <c:pt idx="2">
                  <c:v>120.30198612599168</c:v>
                </c:pt>
                <c:pt idx="3">
                  <c:v>111.66257487062236</c:v>
                </c:pt>
                <c:pt idx="4">
                  <c:v>111.80111363489902</c:v>
                </c:pt>
                <c:pt idx="5">
                  <c:v>117.827163625509</c:v>
                </c:pt>
                <c:pt idx="6">
                  <c:v>106.4736511051277</c:v>
                </c:pt>
                <c:pt idx="7">
                  <c:v>116.36394980002761</c:v>
                </c:pt>
                <c:pt idx="8">
                  <c:v>126.01609048547463</c:v>
                </c:pt>
                <c:pt idx="9">
                  <c:v>126.18147737735086</c:v>
                </c:pt>
                <c:pt idx="10">
                  <c:v>119.18154563431082</c:v>
                </c:pt>
                <c:pt idx="11">
                  <c:v>111.78683005247262</c:v>
                </c:pt>
                <c:pt idx="12">
                  <c:v>142.52125635554506</c:v>
                </c:pt>
                <c:pt idx="13">
                  <c:v>153.38542412588626</c:v>
                </c:pt>
                <c:pt idx="14">
                  <c:v>154.53273042106792</c:v>
                </c:pt>
                <c:pt idx="15">
                  <c:v>157.58768412834684</c:v>
                </c:pt>
                <c:pt idx="16">
                  <c:v>152.76653716519198</c:v>
                </c:pt>
                <c:pt idx="17">
                  <c:v>166.00894336908601</c:v>
                </c:pt>
                <c:pt idx="18">
                  <c:v>164.47557257189843</c:v>
                </c:pt>
                <c:pt idx="19">
                  <c:v>154.37830708599827</c:v>
                </c:pt>
                <c:pt idx="20">
                  <c:v>145.08115758281627</c:v>
                </c:pt>
                <c:pt idx="21">
                  <c:v>119.37837541297266</c:v>
                </c:pt>
                <c:pt idx="22">
                  <c:v>109.13301055543855</c:v>
                </c:pt>
                <c:pt idx="23">
                  <c:v>98.60607188265449</c:v>
                </c:pt>
                <c:pt idx="24">
                  <c:v>118.32117171505006</c:v>
                </c:pt>
                <c:pt idx="25">
                  <c:v>114.17429299326797</c:v>
                </c:pt>
                <c:pt idx="26">
                  <c:v>121.14401230436374</c:v>
                </c:pt>
                <c:pt idx="27">
                  <c:v>123.77451218634998</c:v>
                </c:pt>
                <c:pt idx="28">
                  <c:v>136.54762993774182</c:v>
                </c:pt>
                <c:pt idx="29">
                  <c:v>140.77246711897814</c:v>
                </c:pt>
                <c:pt idx="30">
                  <c:v>121.82923753869596</c:v>
                </c:pt>
                <c:pt idx="31">
                  <c:v>121.7559287557055</c:v>
                </c:pt>
                <c:pt idx="32">
                  <c:v>119.51828323337052</c:v>
                </c:pt>
                <c:pt idx="33">
                  <c:v>127.99641550294977</c:v>
                </c:pt>
                <c:pt idx="34">
                  <c:v>130.05935645110901</c:v>
                </c:pt>
                <c:pt idx="35">
                  <c:v>130.90513443583669</c:v>
                </c:pt>
                <c:pt idx="36">
                  <c:v>132.47399451725562</c:v>
                </c:pt>
                <c:pt idx="37">
                  <c:v>119.78754074516632</c:v>
                </c:pt>
                <c:pt idx="38">
                  <c:v>118.81823297692738</c:v>
                </c:pt>
                <c:pt idx="39">
                  <c:v>123.05211558307532</c:v>
                </c:pt>
                <c:pt idx="40">
                  <c:v>127.19785283658308</c:v>
                </c:pt>
                <c:pt idx="41">
                  <c:v>122.11830379543031</c:v>
                </c:pt>
                <c:pt idx="42">
                  <c:v>130.74816258477458</c:v>
                </c:pt>
                <c:pt idx="43">
                  <c:v>148.88414673698645</c:v>
                </c:pt>
                <c:pt idx="44">
                  <c:v>170.87421072607455</c:v>
                </c:pt>
                <c:pt idx="45">
                  <c:v>185.34568494027116</c:v>
                </c:pt>
                <c:pt idx="46">
                  <c:v>185.20354600065988</c:v>
                </c:pt>
                <c:pt idx="47">
                  <c:v>191.74519215617542</c:v>
                </c:pt>
                <c:pt idx="48">
                  <c:v>204.82345485633661</c:v>
                </c:pt>
                <c:pt idx="49">
                  <c:v>219.01766512101833</c:v>
                </c:pt>
                <c:pt idx="50">
                  <c:v>212.87689634943152</c:v>
                </c:pt>
                <c:pt idx="51">
                  <c:v>234.52315049927958</c:v>
                </c:pt>
                <c:pt idx="52">
                  <c:v>225.76458379919546</c:v>
                </c:pt>
                <c:pt idx="53">
                  <c:v>229.7141364208733</c:v>
                </c:pt>
                <c:pt idx="54">
                  <c:v>225.00098087410768</c:v>
                </c:pt>
                <c:pt idx="55">
                  <c:v>231.09246486932093</c:v>
                </c:pt>
                <c:pt idx="56">
                  <c:v>219.25792951303768</c:v>
                </c:pt>
                <c:pt idx="57">
                  <c:v>207.02390552832958</c:v>
                </c:pt>
                <c:pt idx="58">
                  <c:v>201.34591307117572</c:v>
                </c:pt>
                <c:pt idx="59">
                  <c:v>178.81822126419473</c:v>
                </c:pt>
                <c:pt idx="60">
                  <c:v>191.20499515833959</c:v>
                </c:pt>
                <c:pt idx="61">
                  <c:v>199.29574199211399</c:v>
                </c:pt>
                <c:pt idx="62">
                  <c:v>201.09605279084192</c:v>
                </c:pt>
                <c:pt idx="63">
                  <c:v>188.86063802558269</c:v>
                </c:pt>
                <c:pt idx="64">
                  <c:v>182.19863090445253</c:v>
                </c:pt>
                <c:pt idx="65">
                  <c:v>178.62656281764589</c:v>
                </c:pt>
                <c:pt idx="66">
                  <c:v>218.00740976339756</c:v>
                </c:pt>
                <c:pt idx="67">
                  <c:v>221.5837609096036</c:v>
                </c:pt>
                <c:pt idx="68">
                  <c:v>206.20989126909774</c:v>
                </c:pt>
                <c:pt idx="69">
                  <c:v>206.13919579293992</c:v>
                </c:pt>
                <c:pt idx="70">
                  <c:v>217.5817380832614</c:v>
                </c:pt>
                <c:pt idx="71">
                  <c:v>211.97847333629161</c:v>
                </c:pt>
                <c:pt idx="72">
                  <c:v>214.36710696529548</c:v>
                </c:pt>
                <c:pt idx="73">
                  <c:v>211.4632896876264</c:v>
                </c:pt>
                <c:pt idx="74">
                  <c:v>207.76638209447592</c:v>
                </c:pt>
                <c:pt idx="75">
                  <c:v>180.47643662242794</c:v>
                </c:pt>
                <c:pt idx="76">
                  <c:v>192.65349301080926</c:v>
                </c:pt>
                <c:pt idx="77">
                  <c:v>196.37036856389921</c:v>
                </c:pt>
                <c:pt idx="78">
                  <c:v>176.68894005382728</c:v>
                </c:pt>
                <c:pt idx="79">
                  <c:v>165.78693774810421</c:v>
                </c:pt>
                <c:pt idx="80">
                  <c:v>162.5323201175371</c:v>
                </c:pt>
                <c:pt idx="81">
                  <c:v>154.76866874064442</c:v>
                </c:pt>
                <c:pt idx="82">
                  <c:v>153.8248791037654</c:v>
                </c:pt>
                <c:pt idx="83">
                  <c:v>156.37374317251238</c:v>
                </c:pt>
                <c:pt idx="84">
                  <c:v>158.89662391939964</c:v>
                </c:pt>
                <c:pt idx="85">
                  <c:v>161.01742423084039</c:v>
                </c:pt>
                <c:pt idx="86">
                  <c:v>167.16566416717325</c:v>
                </c:pt>
                <c:pt idx="87">
                  <c:v>169.21143303622921</c:v>
                </c:pt>
                <c:pt idx="88">
                  <c:v>164.3405417478308</c:v>
                </c:pt>
                <c:pt idx="89">
                  <c:v>150.67291648164496</c:v>
                </c:pt>
                <c:pt idx="90">
                  <c:v>140.48601230957001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B-4BD3-BDC1-80B16FBF1E82}"/>
            </c:ext>
          </c:extLst>
        </c:ser>
        <c:ser>
          <c:idx val="2"/>
          <c:order val="2"/>
          <c:tx>
            <c:strRef>
              <c:f>Maíz!$D$4</c:f>
              <c:strCache>
                <c:ptCount val="1"/>
                <c:pt idx="0">
                  <c:v>Precio al Productor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Maíz!$D$6:$D$96</c:f>
              <c:numCache>
                <c:formatCode>#,##0</c:formatCode>
                <c:ptCount val="91"/>
                <c:pt idx="0">
                  <c:v>120.08181818181819</c:v>
                </c:pt>
                <c:pt idx="1">
                  <c:v>125.64500000000001</c:v>
                </c:pt>
                <c:pt idx="2">
                  <c:v>121.29545454545455</c:v>
                </c:pt>
                <c:pt idx="3">
                  <c:v>119.94444444444503</c:v>
                </c:pt>
                <c:pt idx="4">
                  <c:v>117.97619047619048</c:v>
                </c:pt>
                <c:pt idx="5">
                  <c:v>123.44500000000002</c:v>
                </c:pt>
                <c:pt idx="6">
                  <c:v>114.39999999999999</c:v>
                </c:pt>
                <c:pt idx="7">
                  <c:v>119.79090909090912</c:v>
                </c:pt>
                <c:pt idx="8">
                  <c:v>123.49000000000002</c:v>
                </c:pt>
                <c:pt idx="9">
                  <c:v>123.34545454545425</c:v>
                </c:pt>
                <c:pt idx="10">
                  <c:v>114.70909090909093</c:v>
                </c:pt>
                <c:pt idx="11">
                  <c:v>120.87777777777714</c:v>
                </c:pt>
                <c:pt idx="12">
                  <c:v>150.16818181818184</c:v>
                </c:pt>
                <c:pt idx="13">
                  <c:v>152.28095238095239</c:v>
                </c:pt>
                <c:pt idx="14">
                  <c:v>157.85000000000107</c:v>
                </c:pt>
                <c:pt idx="15">
                  <c:v>166.0047619047603</c:v>
                </c:pt>
                <c:pt idx="16">
                  <c:v>163.41428571428492</c:v>
                </c:pt>
                <c:pt idx="17">
                  <c:v>172.17499999999998</c:v>
                </c:pt>
                <c:pt idx="18">
                  <c:v>164.22727272727272</c:v>
                </c:pt>
                <c:pt idx="19">
                  <c:v>142.125</c:v>
                </c:pt>
                <c:pt idx="20">
                  <c:v>140</c:v>
                </c:pt>
                <c:pt idx="21">
                  <c:v>111.05</c:v>
                </c:pt>
                <c:pt idx="22">
                  <c:v>94.63</c:v>
                </c:pt>
                <c:pt idx="23">
                  <c:v>93.584210526316127</c:v>
                </c:pt>
                <c:pt idx="24">
                  <c:v>119.38571428571429</c:v>
                </c:pt>
                <c:pt idx="25">
                  <c:v>119.745</c:v>
                </c:pt>
                <c:pt idx="26">
                  <c:v>112.68095238095238</c:v>
                </c:pt>
                <c:pt idx="27">
                  <c:v>106.46315789473681</c:v>
                </c:pt>
                <c:pt idx="28">
                  <c:v>106.96315789473684</c:v>
                </c:pt>
                <c:pt idx="29">
                  <c:v>115.69999999999999</c:v>
                </c:pt>
                <c:pt idx="30">
                  <c:v>112.18181818181819</c:v>
                </c:pt>
                <c:pt idx="31">
                  <c:v>114.84</c:v>
                </c:pt>
                <c:pt idx="32">
                  <c:v>111.81818181818073</c:v>
                </c:pt>
                <c:pt idx="33">
                  <c:v>117.19047619047525</c:v>
                </c:pt>
                <c:pt idx="34">
                  <c:v>122.10952380952381</c:v>
                </c:pt>
                <c:pt idx="35">
                  <c:v>130.21428571428419</c:v>
                </c:pt>
                <c:pt idx="36">
                  <c:v>126.95</c:v>
                </c:pt>
                <c:pt idx="37">
                  <c:v>113.22</c:v>
                </c:pt>
                <c:pt idx="38">
                  <c:v>110.22272727272644</c:v>
                </c:pt>
                <c:pt idx="39">
                  <c:v>115.05999999999999</c:v>
                </c:pt>
                <c:pt idx="40">
                  <c:v>119.72105263157894</c:v>
                </c:pt>
                <c:pt idx="41">
                  <c:v>120.4</c:v>
                </c:pt>
                <c:pt idx="42">
                  <c:v>127.97142857142855</c:v>
                </c:pt>
                <c:pt idx="43">
                  <c:v>136.02380952380952</c:v>
                </c:pt>
                <c:pt idx="44">
                  <c:v>145.32727272727271</c:v>
                </c:pt>
                <c:pt idx="45">
                  <c:v>159.88421052631577</c:v>
                </c:pt>
                <c:pt idx="46">
                  <c:v>166.57142857142861</c:v>
                </c:pt>
                <c:pt idx="47">
                  <c:v>169.75</c:v>
                </c:pt>
                <c:pt idx="48">
                  <c:v>187.12857142857138</c:v>
                </c:pt>
                <c:pt idx="49">
                  <c:v>193.23</c:v>
                </c:pt>
                <c:pt idx="50">
                  <c:v>185.76842105263401</c:v>
                </c:pt>
                <c:pt idx="51">
                  <c:v>187.58421052631579</c:v>
                </c:pt>
                <c:pt idx="52">
                  <c:v>183.28571428571428</c:v>
                </c:pt>
                <c:pt idx="53">
                  <c:v>175.28095238095239</c:v>
                </c:pt>
                <c:pt idx="54">
                  <c:v>167.45238095238281</c:v>
                </c:pt>
                <c:pt idx="55">
                  <c:v>165</c:v>
                </c:pt>
                <c:pt idx="56">
                  <c:v>156.49545454545461</c:v>
                </c:pt>
                <c:pt idx="57">
                  <c:v>143.875</c:v>
                </c:pt>
                <c:pt idx="58">
                  <c:v>130.56666666666658</c:v>
                </c:pt>
                <c:pt idx="59">
                  <c:v>135.92105263157779</c:v>
                </c:pt>
                <c:pt idx="60">
                  <c:v>171.52380952380952</c:v>
                </c:pt>
                <c:pt idx="61">
                  <c:v>158.37777777777779</c:v>
                </c:pt>
                <c:pt idx="62">
                  <c:v>161.41818181818186</c:v>
                </c:pt>
                <c:pt idx="63">
                  <c:v>161.20588235294119</c:v>
                </c:pt>
                <c:pt idx="64">
                  <c:v>153.87727272727273</c:v>
                </c:pt>
                <c:pt idx="65">
                  <c:v>152.72499999999999</c:v>
                </c:pt>
                <c:pt idx="66">
                  <c:v>161.54761904762049</c:v>
                </c:pt>
                <c:pt idx="67">
                  <c:v>168.70909090909092</c:v>
                </c:pt>
                <c:pt idx="68">
                  <c:v>178.15789473684009</c:v>
                </c:pt>
                <c:pt idx="69">
                  <c:v>180.20454545454396</c:v>
                </c:pt>
                <c:pt idx="70">
                  <c:v>193.43333333333447</c:v>
                </c:pt>
                <c:pt idx="71">
                  <c:v>195.03888888888889</c:v>
                </c:pt>
                <c:pt idx="72">
                  <c:v>189.31904761904758</c:v>
                </c:pt>
                <c:pt idx="73">
                  <c:v>181.87058823529421</c:v>
                </c:pt>
                <c:pt idx="74">
                  <c:v>169.85263157894741</c:v>
                </c:pt>
                <c:pt idx="75">
                  <c:v>169.64</c:v>
                </c:pt>
                <c:pt idx="76">
                  <c:v>187.71363636363637</c:v>
                </c:pt>
                <c:pt idx="77">
                  <c:v>195</c:v>
                </c:pt>
                <c:pt idx="78">
                  <c:v>169.57727272727232</c:v>
                </c:pt>
                <c:pt idx="79">
                  <c:v>155.01904761904692</c:v>
                </c:pt>
                <c:pt idx="80">
                  <c:v>153.58571428571429</c:v>
                </c:pt>
                <c:pt idx="81">
                  <c:v>159.47727272727272</c:v>
                </c:pt>
                <c:pt idx="82">
                  <c:v>176.95000000000007</c:v>
                </c:pt>
                <c:pt idx="83">
                  <c:v>170.37368421052517</c:v>
                </c:pt>
                <c:pt idx="84">
                  <c:v>153</c:v>
                </c:pt>
                <c:pt idx="85">
                  <c:v>156.5</c:v>
                </c:pt>
                <c:pt idx="86">
                  <c:v>165.91666666666652</c:v>
                </c:pt>
                <c:pt idx="87">
                  <c:v>176.49473684210639</c:v>
                </c:pt>
                <c:pt idx="88">
                  <c:v>174.55</c:v>
                </c:pt>
                <c:pt idx="89">
                  <c:v>155.07142857142861</c:v>
                </c:pt>
                <c:pt idx="90">
                  <c:v>139.23478260869558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FB-4BD3-BDC1-80B16FBF1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087104"/>
        <c:axId val="253092992"/>
      </c:lineChart>
      <c:dateAx>
        <c:axId val="2530871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092992"/>
        <c:crosses val="autoZero"/>
        <c:auto val="1"/>
        <c:lblOffset val="100"/>
        <c:baseTimeUnit val="months"/>
      </c:dateAx>
      <c:valAx>
        <c:axId val="25309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0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964097424502484"/>
          <c:w val="0.9"/>
          <c:h val="0.10359025754975155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15322009908044E-2"/>
          <c:y val="3.6444444444444446E-2"/>
          <c:w val="0.91328467799009205"/>
          <c:h val="0.923238746100133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'[Hoja de cálculo en Política Agrícola Argentina y Comercio Internacional - 03-10-2014.pptx]EAT'!$X$258</c:f>
              <c:strCache>
                <c:ptCount val="1"/>
                <c:pt idx="0">
                  <c:v>%EAP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2.9893100389976803E-3"/>
                  <c:y val="-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3-46B0-8697-A3AE6064D9D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4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[1]EAT!$W$259:$W$267</c:f>
              <c:strCache>
                <c:ptCount val="9"/>
                <c:pt idx="0">
                  <c:v> Colombia</c:v>
                </c:pt>
                <c:pt idx="1">
                  <c:v>Perú</c:v>
                </c:pt>
                <c:pt idx="2">
                  <c:v>UE</c:v>
                </c:pt>
                <c:pt idx="3">
                  <c:v>Bolivia</c:v>
                </c:pt>
                <c:pt idx="4">
                  <c:v>México</c:v>
                </c:pt>
                <c:pt idx="5">
                  <c:v>EEUU</c:v>
                </c:pt>
                <c:pt idx="6">
                  <c:v>Brasil</c:v>
                </c:pt>
                <c:pt idx="7">
                  <c:v>Chile</c:v>
                </c:pt>
                <c:pt idx="8">
                  <c:v>Argentina</c:v>
                </c:pt>
              </c:strCache>
            </c:strRef>
          </c:cat>
          <c:val>
            <c:numRef>
              <c:f>[1]EAT!$X$259:$X$267</c:f>
              <c:numCache>
                <c:formatCode>0%</c:formatCode>
                <c:ptCount val="9"/>
                <c:pt idx="0">
                  <c:v>0.29600000000000032</c:v>
                </c:pt>
                <c:pt idx="1">
                  <c:v>0.23911914280943741</c:v>
                </c:pt>
                <c:pt idx="2">
                  <c:v>0.19842860000000001</c:v>
                </c:pt>
                <c:pt idx="3">
                  <c:v>0.16</c:v>
                </c:pt>
                <c:pt idx="4">
                  <c:v>0.12077059999999999</c:v>
                </c:pt>
                <c:pt idx="5">
                  <c:v>7.0367340000000014E-2</c:v>
                </c:pt>
                <c:pt idx="6">
                  <c:v>4.4598890000000113E-2</c:v>
                </c:pt>
                <c:pt idx="7">
                  <c:v>2.9390239999999998E-2</c:v>
                </c:pt>
                <c:pt idx="8">
                  <c:v>-0.43000000000000038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3-46B0-8697-A3AE6064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24525056"/>
        <c:axId val="325661440"/>
      </c:barChart>
      <c:catAx>
        <c:axId val="3245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25661440"/>
        <c:crosses val="autoZero"/>
        <c:auto val="1"/>
        <c:lblAlgn val="ctr"/>
        <c:lblOffset val="100"/>
        <c:noMultiLvlLbl val="0"/>
      </c:catAx>
      <c:valAx>
        <c:axId val="32566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s-ES" sz="16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245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NT!$C$25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NT!$D$3:$I$3</c:f>
              <c:strCache>
                <c:ptCount val="6"/>
                <c:pt idx="0">
                  <c:v>2010/11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</c:strCache>
            </c:strRef>
          </c:cat>
          <c:val>
            <c:numRef>
              <c:f>NT!$D$25:$I$25</c:f>
              <c:numCache>
                <c:formatCode>0%</c:formatCode>
                <c:ptCount val="6"/>
                <c:pt idx="0">
                  <c:v>0.47</c:v>
                </c:pt>
                <c:pt idx="1">
                  <c:v>0.37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0.36161511094906224</c:v>
                </c:pt>
                <c:pt idx="5">
                  <c:v>0.36539367884041513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7-46C1-9C86-0E37DBF2E242}"/>
            </c:ext>
          </c:extLst>
        </c:ser>
        <c:ser>
          <c:idx val="1"/>
          <c:order val="1"/>
          <c:tx>
            <c:strRef>
              <c:f>NT!$C$26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NT!$D$3:$I$3</c:f>
              <c:strCache>
                <c:ptCount val="6"/>
                <c:pt idx="0">
                  <c:v>2010/11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</c:strCache>
            </c:strRef>
          </c:cat>
          <c:val>
            <c:numRef>
              <c:f>NT!$D$26:$I$26</c:f>
              <c:numCache>
                <c:formatCode>0%</c:formatCode>
                <c:ptCount val="6"/>
                <c:pt idx="0">
                  <c:v>0.42</c:v>
                </c:pt>
                <c:pt idx="1">
                  <c:v>0.5</c:v>
                </c:pt>
                <c:pt idx="2">
                  <c:v>0.51</c:v>
                </c:pt>
                <c:pt idx="3">
                  <c:v>0.56999999999999995</c:v>
                </c:pt>
                <c:pt idx="4">
                  <c:v>0.53631817818648064</c:v>
                </c:pt>
                <c:pt idx="5">
                  <c:v>0.5454351425445163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7-46C1-9C86-0E37DBF2E242}"/>
            </c:ext>
          </c:extLst>
        </c:ser>
        <c:ser>
          <c:idx val="2"/>
          <c:order val="2"/>
          <c:tx>
            <c:strRef>
              <c:f>NT!$C$27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NT!$D$3:$I$3</c:f>
              <c:strCache>
                <c:ptCount val="6"/>
                <c:pt idx="0">
                  <c:v>2010/11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</c:strCache>
            </c:strRef>
          </c:cat>
          <c:val>
            <c:numRef>
              <c:f>NT!$D$27:$I$27</c:f>
              <c:numCache>
                <c:formatCode>0%</c:formatCode>
                <c:ptCount val="6"/>
                <c:pt idx="0">
                  <c:v>0.11</c:v>
                </c:pt>
                <c:pt idx="1">
                  <c:v>0.13</c:v>
                </c:pt>
                <c:pt idx="2">
                  <c:v>0.21</c:v>
                </c:pt>
                <c:pt idx="3">
                  <c:v>0.09</c:v>
                </c:pt>
                <c:pt idx="4">
                  <c:v>0.10206671086445711</c:v>
                </c:pt>
                <c:pt idx="5">
                  <c:v>8.917117861506843E-2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7-46C1-9C86-0E37DBF2E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729664"/>
        <c:axId val="323739648"/>
      </c:barChart>
      <c:catAx>
        <c:axId val="32372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23739648"/>
        <c:crosses val="autoZero"/>
        <c:auto val="1"/>
        <c:lblAlgn val="ctr"/>
        <c:lblOffset val="100"/>
        <c:noMultiLvlLbl val="0"/>
      </c:catAx>
      <c:valAx>
        <c:axId val="323739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4-41F3-8FA6-37CA7189250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4-41F3-8FA6-37CA7189250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D4-41F3-8FA6-37CA71892502}"/>
              </c:ext>
            </c:extLst>
          </c:dPt>
          <c:dLbls>
            <c:dLbl>
              <c:idx val="2"/>
              <c:layout>
                <c:manualLayout>
                  <c:x val="4.861870373524526E-2"/>
                  <c:y val="0.10344659371027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4-41F3-8FA6-37CA71892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NT!$C$25:$C$27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NT!$I$25:$I$27</c:f>
              <c:numCache>
                <c:formatCode>0%</c:formatCode>
                <c:ptCount val="3"/>
                <c:pt idx="0">
                  <c:v>0.37</c:v>
                </c:pt>
                <c:pt idx="1">
                  <c:v>0.55000000000000004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D4-41F3-8FA6-37CA71892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89729933166331"/>
          <c:y val="0.88974974596433576"/>
          <c:w val="0.71220512702347138"/>
          <c:h val="0.1102502540356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39565527065528E-2"/>
          <c:y val="2.3623740580814782E-2"/>
          <c:w val="0.89928507834757865"/>
          <c:h val="0.77469101308573596"/>
        </c:manualLayout>
      </c:layout>
      <c:areaChart>
        <c:grouping val="standard"/>
        <c:varyColors val="0"/>
        <c:ser>
          <c:idx val="3"/>
          <c:order val="3"/>
          <c:tx>
            <c:strRef>
              <c:f>Maíz!$E$4</c:f>
              <c:strCache>
                <c:ptCount val="1"/>
                <c:pt idx="0">
                  <c:v>Margen Extraordinario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Maíz!$E$6:$E$96</c:f>
              <c:numCache>
                <c:formatCode>#,##0</c:formatCode>
                <c:ptCount val="91"/>
                <c:pt idx="0">
                  <c:v>16.211356942545876</c:v>
                </c:pt>
                <c:pt idx="1">
                  <c:v>-1.0606170472695595</c:v>
                </c:pt>
                <c:pt idx="2">
                  <c:v>-0.99346841946284259</c:v>
                </c:pt>
                <c:pt idx="3">
                  <c:v>-8.2818695738210977</c:v>
                </c:pt>
                <c:pt idx="4">
                  <c:v>-6.1750768412920252</c:v>
                </c:pt>
                <c:pt idx="5">
                  <c:v>-5.6178363744916755</c:v>
                </c:pt>
                <c:pt idx="6">
                  <c:v>-7.926348894872322</c:v>
                </c:pt>
                <c:pt idx="7">
                  <c:v>-3.4269592908814559</c:v>
                </c:pt>
                <c:pt idx="8">
                  <c:v>2.5260904854746227</c:v>
                </c:pt>
                <c:pt idx="9">
                  <c:v>2.8360228318974379</c:v>
                </c:pt>
                <c:pt idx="10">
                  <c:v>4.4724547252198903</c:v>
                </c:pt>
                <c:pt idx="11">
                  <c:v>-9.0909477253042628</c:v>
                </c:pt>
                <c:pt idx="12">
                  <c:v>-7.6469254626383654</c:v>
                </c:pt>
                <c:pt idx="13">
                  <c:v>1.1044717449338761</c:v>
                </c:pt>
                <c:pt idx="14">
                  <c:v>-3.3172695789320992</c:v>
                </c:pt>
                <c:pt idx="15">
                  <c:v>-8.4170777764132083</c:v>
                </c:pt>
                <c:pt idx="16">
                  <c:v>-10.647748549093699</c:v>
                </c:pt>
                <c:pt idx="17">
                  <c:v>-6.1660566309139755</c:v>
                </c:pt>
                <c:pt idx="18">
                  <c:v>0.2482998446271292</c:v>
                </c:pt>
                <c:pt idx="19">
                  <c:v>12.253307085996028</c:v>
                </c:pt>
                <c:pt idx="20">
                  <c:v>5.0811575828161084</c:v>
                </c:pt>
                <c:pt idx="21">
                  <c:v>8.3283754129736938</c:v>
                </c:pt>
                <c:pt idx="22">
                  <c:v>14.503010555438626</c:v>
                </c:pt>
                <c:pt idx="23">
                  <c:v>5.0218613563399845</c:v>
                </c:pt>
                <c:pt idx="24">
                  <c:v>-1.0645425706636573</c:v>
                </c:pt>
                <c:pt idx="25">
                  <c:v>-5.5707070067320394</c:v>
                </c:pt>
                <c:pt idx="26">
                  <c:v>8.4630599234113504</c:v>
                </c:pt>
                <c:pt idx="27">
                  <c:v>17.311354291613195</c:v>
                </c:pt>
                <c:pt idx="28">
                  <c:v>29.584472043004979</c:v>
                </c:pt>
                <c:pt idx="29">
                  <c:v>25.072467118978153</c:v>
                </c:pt>
                <c:pt idx="30">
                  <c:v>9.6474193568787996</c:v>
                </c:pt>
                <c:pt idx="31">
                  <c:v>6.9159287557054885</c:v>
                </c:pt>
                <c:pt idx="32">
                  <c:v>7.7001014151882003</c:v>
                </c:pt>
                <c:pt idx="33">
                  <c:v>10.805939312473702</c:v>
                </c:pt>
                <c:pt idx="34">
                  <c:v>7.9498326415851892</c:v>
                </c:pt>
                <c:pt idx="35">
                  <c:v>0.69084872155096377</c:v>
                </c:pt>
                <c:pt idx="36">
                  <c:v>5.5239945172555451</c:v>
                </c:pt>
                <c:pt idx="37">
                  <c:v>6.5675407451657755</c:v>
                </c:pt>
                <c:pt idx="38">
                  <c:v>8.5955057042001357</c:v>
                </c:pt>
                <c:pt idx="39">
                  <c:v>7.9921155830753285</c:v>
                </c:pt>
                <c:pt idx="40">
                  <c:v>7.4768002050055324</c:v>
                </c:pt>
                <c:pt idx="41">
                  <c:v>1.7183037954303158</c:v>
                </c:pt>
                <c:pt idx="42">
                  <c:v>2.7767340133461005</c:v>
                </c:pt>
                <c:pt idx="43">
                  <c:v>12.860337213175876</c:v>
                </c:pt>
                <c:pt idx="44">
                  <c:v>25.546937998801827</c:v>
                </c:pt>
                <c:pt idx="45">
                  <c:v>25.461474413955386</c:v>
                </c:pt>
                <c:pt idx="46">
                  <c:v>18.6321174292313</c:v>
                </c:pt>
                <c:pt idx="47">
                  <c:v>21.995192156176689</c:v>
                </c:pt>
                <c:pt idx="48">
                  <c:v>17.694883427765191</c:v>
                </c:pt>
                <c:pt idx="49">
                  <c:v>25.787665121020385</c:v>
                </c:pt>
                <c:pt idx="50">
                  <c:v>27.10847529679836</c:v>
                </c:pt>
                <c:pt idx="51">
                  <c:v>46.938939972964199</c:v>
                </c:pt>
                <c:pt idx="52">
                  <c:v>42.478869513484085</c:v>
                </c:pt>
                <c:pt idx="53">
                  <c:v>54.433184039920917</c:v>
                </c:pt>
                <c:pt idx="54">
                  <c:v>57.548599921727863</c:v>
                </c:pt>
                <c:pt idx="55">
                  <c:v>66.092464869320935</c:v>
                </c:pt>
                <c:pt idx="56">
                  <c:v>62.762474967582008</c:v>
                </c:pt>
                <c:pt idx="57">
                  <c:v>63.148905528330012</c:v>
                </c:pt>
                <c:pt idx="58">
                  <c:v>70.779246404510104</c:v>
                </c:pt>
                <c:pt idx="59">
                  <c:v>42.897168632615781</c:v>
                </c:pt>
                <c:pt idx="60">
                  <c:v>19.681185634530152</c:v>
                </c:pt>
                <c:pt idx="61">
                  <c:v>40.917964214335974</c:v>
                </c:pt>
                <c:pt idx="62">
                  <c:v>39.677870972662042</c:v>
                </c:pt>
                <c:pt idx="63">
                  <c:v>27.654755672641535</c:v>
                </c:pt>
                <c:pt idx="64">
                  <c:v>28.321358177179803</c:v>
                </c:pt>
                <c:pt idx="65">
                  <c:v>25.901562817645889</c:v>
                </c:pt>
                <c:pt idx="66">
                  <c:v>56.459790715778524</c:v>
                </c:pt>
                <c:pt idx="67">
                  <c:v>52.874670000512189</c:v>
                </c:pt>
                <c:pt idx="68">
                  <c:v>28.05199653225749</c:v>
                </c:pt>
                <c:pt idx="69">
                  <c:v>25.934650338395642</c:v>
                </c:pt>
                <c:pt idx="70">
                  <c:v>24.148404749926726</c:v>
                </c:pt>
                <c:pt idx="71">
                  <c:v>16.939584447402694</c:v>
                </c:pt>
                <c:pt idx="72">
                  <c:v>25.048059346245509</c:v>
                </c:pt>
                <c:pt idx="73">
                  <c:v>29.592701452330829</c:v>
                </c:pt>
                <c:pt idx="74">
                  <c:v>37.913750515529586</c:v>
                </c:pt>
                <c:pt idx="75">
                  <c:v>10.836436622426827</c:v>
                </c:pt>
                <c:pt idx="76">
                  <c:v>4.9398566471728884</c:v>
                </c:pt>
                <c:pt idx="77">
                  <c:v>1.3703685638991487</c:v>
                </c:pt>
                <c:pt idx="78">
                  <c:v>7.1116673265534018</c:v>
                </c:pt>
                <c:pt idx="79">
                  <c:v>10.767890129056497</c:v>
                </c:pt>
                <c:pt idx="80">
                  <c:v>8.9466058318209747</c:v>
                </c:pt>
                <c:pt idx="81">
                  <c:v>-4.7086039866282814</c:v>
                </c:pt>
                <c:pt idx="82">
                  <c:v>-23.125120896234588</c:v>
                </c:pt>
                <c:pt idx="83">
                  <c:v>-13.999941038013844</c:v>
                </c:pt>
                <c:pt idx="84">
                  <c:v>5.8966239193995884</c:v>
                </c:pt>
                <c:pt idx="85">
                  <c:v>4.5174242308417645</c:v>
                </c:pt>
                <c:pt idx="86">
                  <c:v>1.24899750050804</c:v>
                </c:pt>
                <c:pt idx="87">
                  <c:v>-7.2833038058760824</c:v>
                </c:pt>
                <c:pt idx="88">
                  <c:v>-10.209458252169316</c:v>
                </c:pt>
                <c:pt idx="89">
                  <c:v>-4.3985120897847585</c:v>
                </c:pt>
                <c:pt idx="90">
                  <c:v>1.2512297008742519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F-48DA-B333-A957CDF7A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087104"/>
        <c:axId val="253092992"/>
      </c:areaChart>
      <c:lineChart>
        <c:grouping val="standard"/>
        <c:varyColors val="0"/>
        <c:ser>
          <c:idx val="0"/>
          <c:order val="0"/>
          <c:tx>
            <c:strRef>
              <c:f>Maíz!$B$4</c:f>
              <c:strCache>
                <c:ptCount val="1"/>
                <c:pt idx="0">
                  <c:v>FOB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Maíz!$B$6:$B$96</c:f>
              <c:numCache>
                <c:formatCode>#,##0</c:formatCode>
                <c:ptCount val="91"/>
                <c:pt idx="0">
                  <c:v>178.40909090909091</c:v>
                </c:pt>
                <c:pt idx="1">
                  <c:v>166.65</c:v>
                </c:pt>
                <c:pt idx="2">
                  <c:v>161.1904761904762</c:v>
                </c:pt>
                <c:pt idx="3">
                  <c:v>150.22222222222223</c:v>
                </c:pt>
                <c:pt idx="4">
                  <c:v>150.09523809523824</c:v>
                </c:pt>
                <c:pt idx="5">
                  <c:v>157.9</c:v>
                </c:pt>
                <c:pt idx="6">
                  <c:v>143.14285714285612</c:v>
                </c:pt>
                <c:pt idx="7">
                  <c:v>155.95454545454538</c:v>
                </c:pt>
                <c:pt idx="8">
                  <c:v>167.9</c:v>
                </c:pt>
                <c:pt idx="9">
                  <c:v>168.72727272727272</c:v>
                </c:pt>
                <c:pt idx="10">
                  <c:v>166.5</c:v>
                </c:pt>
                <c:pt idx="11">
                  <c:v>159.05555555555532</c:v>
                </c:pt>
                <c:pt idx="12">
                  <c:v>201.54545454545453</c:v>
                </c:pt>
                <c:pt idx="13">
                  <c:v>216.57142857142861</c:v>
                </c:pt>
                <c:pt idx="14">
                  <c:v>216.88888888889105</c:v>
                </c:pt>
                <c:pt idx="15">
                  <c:v>224.71428571428419</c:v>
                </c:pt>
                <c:pt idx="16">
                  <c:v>212.52380952380952</c:v>
                </c:pt>
                <c:pt idx="17">
                  <c:v>259.7</c:v>
                </c:pt>
                <c:pt idx="18">
                  <c:v>244.5</c:v>
                </c:pt>
                <c:pt idx="19">
                  <c:v>218</c:v>
                </c:pt>
                <c:pt idx="20">
                  <c:v>205.22727272727272</c:v>
                </c:pt>
                <c:pt idx="21">
                  <c:v>169.5</c:v>
                </c:pt>
                <c:pt idx="22">
                  <c:v>155.25</c:v>
                </c:pt>
                <c:pt idx="23">
                  <c:v>139.72222222222223</c:v>
                </c:pt>
                <c:pt idx="24">
                  <c:v>157.35000000000107</c:v>
                </c:pt>
                <c:pt idx="25">
                  <c:v>151.94999999999999</c:v>
                </c:pt>
                <c:pt idx="26">
                  <c:v>160.90476190476051</c:v>
                </c:pt>
                <c:pt idx="27">
                  <c:v>164.26315789473571</c:v>
                </c:pt>
                <c:pt idx="28">
                  <c:v>180.73684210526321</c:v>
                </c:pt>
                <c:pt idx="29">
                  <c:v>186.23809523809518</c:v>
                </c:pt>
                <c:pt idx="30">
                  <c:v>163.42857142857142</c:v>
                </c:pt>
                <c:pt idx="31">
                  <c:v>164.65</c:v>
                </c:pt>
                <c:pt idx="32">
                  <c:v>161.40909090909091</c:v>
                </c:pt>
                <c:pt idx="33">
                  <c:v>172.52380952380952</c:v>
                </c:pt>
                <c:pt idx="34">
                  <c:v>175.23809523809518</c:v>
                </c:pt>
                <c:pt idx="35">
                  <c:v>176.27777777777752</c:v>
                </c:pt>
                <c:pt idx="36">
                  <c:v>179.25</c:v>
                </c:pt>
                <c:pt idx="37">
                  <c:v>161.75</c:v>
                </c:pt>
                <c:pt idx="38">
                  <c:v>160.45454545454538</c:v>
                </c:pt>
                <c:pt idx="39">
                  <c:v>166.05</c:v>
                </c:pt>
                <c:pt idx="40">
                  <c:v>171.47368421052511</c:v>
                </c:pt>
                <c:pt idx="41">
                  <c:v>164.76190476190357</c:v>
                </c:pt>
                <c:pt idx="42">
                  <c:v>176</c:v>
                </c:pt>
                <c:pt idx="43">
                  <c:v>199.95238095238281</c:v>
                </c:pt>
                <c:pt idx="44">
                  <c:v>228.09090909090909</c:v>
                </c:pt>
                <c:pt idx="45">
                  <c:v>248.8421052631563</c:v>
                </c:pt>
                <c:pt idx="46">
                  <c:v>248.66666666666652</c:v>
                </c:pt>
                <c:pt idx="47">
                  <c:v>256.44444444444446</c:v>
                </c:pt>
                <c:pt idx="48">
                  <c:v>274.19047619047632</c:v>
                </c:pt>
                <c:pt idx="49">
                  <c:v>293.05</c:v>
                </c:pt>
                <c:pt idx="50">
                  <c:v>284.94736842105266</c:v>
                </c:pt>
                <c:pt idx="51">
                  <c:v>313.42105263157669</c:v>
                </c:pt>
                <c:pt idx="52">
                  <c:v>301.95238095237869</c:v>
                </c:pt>
                <c:pt idx="53">
                  <c:v>307.85714285714283</c:v>
                </c:pt>
                <c:pt idx="54">
                  <c:v>300.76190476190209</c:v>
                </c:pt>
                <c:pt idx="55">
                  <c:v>308.77272727272725</c:v>
                </c:pt>
                <c:pt idx="56">
                  <c:v>293.1818181818183</c:v>
                </c:pt>
                <c:pt idx="57">
                  <c:v>277.10000000000002</c:v>
                </c:pt>
                <c:pt idx="58">
                  <c:v>269.66666666666708</c:v>
                </c:pt>
                <c:pt idx="59">
                  <c:v>240</c:v>
                </c:pt>
                <c:pt idx="60">
                  <c:v>265.2</c:v>
                </c:pt>
                <c:pt idx="61">
                  <c:v>266.94444444444446</c:v>
                </c:pt>
                <c:pt idx="62">
                  <c:v>269.27272727272725</c:v>
                </c:pt>
                <c:pt idx="63">
                  <c:v>253.11764705882447</c:v>
                </c:pt>
                <c:pt idx="64">
                  <c:v>244.33333333333448</c:v>
                </c:pt>
                <c:pt idx="65">
                  <c:v>239.6</c:v>
                </c:pt>
                <c:pt idx="66">
                  <c:v>291.19047619047632</c:v>
                </c:pt>
                <c:pt idx="67">
                  <c:v>296.04545454545456</c:v>
                </c:pt>
                <c:pt idx="68">
                  <c:v>275.89473684210219</c:v>
                </c:pt>
                <c:pt idx="69">
                  <c:v>275.54545454545456</c:v>
                </c:pt>
                <c:pt idx="70">
                  <c:v>290.71428571428567</c:v>
                </c:pt>
                <c:pt idx="71">
                  <c:v>283.61111111111109</c:v>
                </c:pt>
                <c:pt idx="72">
                  <c:v>286.33333333333331</c:v>
                </c:pt>
                <c:pt idx="73">
                  <c:v>284.41176470588169</c:v>
                </c:pt>
                <c:pt idx="74">
                  <c:v>288.84210526315792</c:v>
                </c:pt>
                <c:pt idx="75">
                  <c:v>277.39999999999969</c:v>
                </c:pt>
                <c:pt idx="76">
                  <c:v>246.72727272727272</c:v>
                </c:pt>
                <c:pt idx="77">
                  <c:v>256.05882352941438</c:v>
                </c:pt>
                <c:pt idx="78">
                  <c:v>262.81818181818164</c:v>
                </c:pt>
                <c:pt idx="79">
                  <c:v>240</c:v>
                </c:pt>
                <c:pt idx="80">
                  <c:v>218.14285714285612</c:v>
                </c:pt>
                <c:pt idx="81">
                  <c:v>207.86363636363757</c:v>
                </c:pt>
                <c:pt idx="82">
                  <c:v>206.7</c:v>
                </c:pt>
                <c:pt idx="83">
                  <c:v>211.4375</c:v>
                </c:pt>
                <c:pt idx="84">
                  <c:v>212.23809523809518</c:v>
                </c:pt>
                <c:pt idx="85">
                  <c:v>217.6</c:v>
                </c:pt>
                <c:pt idx="86">
                  <c:v>224.71428571428419</c:v>
                </c:pt>
                <c:pt idx="87">
                  <c:v>227.95454545454538</c:v>
                </c:pt>
                <c:pt idx="88">
                  <c:v>222.63636363636218</c:v>
                </c:pt>
                <c:pt idx="89">
                  <c:v>355</c:v>
                </c:pt>
                <c:pt idx="90">
                  <c:v>189.59090909090909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3F-48DA-B333-A957CDF7A114}"/>
            </c:ext>
          </c:extLst>
        </c:ser>
        <c:ser>
          <c:idx val="1"/>
          <c:order val="1"/>
          <c:tx>
            <c:strRef>
              <c:f>Maíz!$C$4</c:f>
              <c:strCache>
                <c:ptCount val="1"/>
                <c:pt idx="0">
                  <c:v>FAS Teórico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Maíz!$C$6:$C$96</c:f>
              <c:numCache>
                <c:formatCode>#,##0</c:formatCode>
                <c:ptCount val="91"/>
                <c:pt idx="0">
                  <c:v>136.29317512436094</c:v>
                </c:pt>
                <c:pt idx="1">
                  <c:v>124.58438295272954</c:v>
                </c:pt>
                <c:pt idx="2">
                  <c:v>120.30198612599168</c:v>
                </c:pt>
                <c:pt idx="3">
                  <c:v>111.66257487062236</c:v>
                </c:pt>
                <c:pt idx="4">
                  <c:v>111.80111363489902</c:v>
                </c:pt>
                <c:pt idx="5">
                  <c:v>117.827163625509</c:v>
                </c:pt>
                <c:pt idx="6">
                  <c:v>106.4736511051277</c:v>
                </c:pt>
                <c:pt idx="7">
                  <c:v>116.36394980002761</c:v>
                </c:pt>
                <c:pt idx="8">
                  <c:v>126.01609048547463</c:v>
                </c:pt>
                <c:pt idx="9">
                  <c:v>126.18147737735086</c:v>
                </c:pt>
                <c:pt idx="10">
                  <c:v>119.18154563431082</c:v>
                </c:pt>
                <c:pt idx="11">
                  <c:v>111.78683005247262</c:v>
                </c:pt>
                <c:pt idx="12">
                  <c:v>142.52125635554506</c:v>
                </c:pt>
                <c:pt idx="13">
                  <c:v>153.38542412588626</c:v>
                </c:pt>
                <c:pt idx="14">
                  <c:v>154.53273042106792</c:v>
                </c:pt>
                <c:pt idx="15">
                  <c:v>157.58768412834684</c:v>
                </c:pt>
                <c:pt idx="16">
                  <c:v>152.76653716519198</c:v>
                </c:pt>
                <c:pt idx="17">
                  <c:v>166.00894336908601</c:v>
                </c:pt>
                <c:pt idx="18">
                  <c:v>164.47557257189843</c:v>
                </c:pt>
                <c:pt idx="19">
                  <c:v>154.37830708599827</c:v>
                </c:pt>
                <c:pt idx="20">
                  <c:v>145.08115758281627</c:v>
                </c:pt>
                <c:pt idx="21">
                  <c:v>119.37837541297266</c:v>
                </c:pt>
                <c:pt idx="22">
                  <c:v>109.13301055543855</c:v>
                </c:pt>
                <c:pt idx="23">
                  <c:v>98.60607188265449</c:v>
                </c:pt>
                <c:pt idx="24">
                  <c:v>118.32117171505006</c:v>
                </c:pt>
                <c:pt idx="25">
                  <c:v>114.17429299326797</c:v>
                </c:pt>
                <c:pt idx="26">
                  <c:v>121.14401230436374</c:v>
                </c:pt>
                <c:pt idx="27">
                  <c:v>123.77451218634998</c:v>
                </c:pt>
                <c:pt idx="28">
                  <c:v>136.54762993774182</c:v>
                </c:pt>
                <c:pt idx="29">
                  <c:v>140.77246711897814</c:v>
                </c:pt>
                <c:pt idx="30">
                  <c:v>121.82923753869596</c:v>
                </c:pt>
                <c:pt idx="31">
                  <c:v>121.7559287557055</c:v>
                </c:pt>
                <c:pt idx="32">
                  <c:v>119.51828323337052</c:v>
                </c:pt>
                <c:pt idx="33">
                  <c:v>127.99641550294977</c:v>
                </c:pt>
                <c:pt idx="34">
                  <c:v>130.05935645110901</c:v>
                </c:pt>
                <c:pt idx="35">
                  <c:v>130.90513443583669</c:v>
                </c:pt>
                <c:pt idx="36">
                  <c:v>132.47399451725562</c:v>
                </c:pt>
                <c:pt idx="37">
                  <c:v>119.78754074516632</c:v>
                </c:pt>
                <c:pt idx="38">
                  <c:v>118.81823297692738</c:v>
                </c:pt>
                <c:pt idx="39">
                  <c:v>123.05211558307532</c:v>
                </c:pt>
                <c:pt idx="40">
                  <c:v>127.19785283658308</c:v>
                </c:pt>
                <c:pt idx="41">
                  <c:v>122.11830379543031</c:v>
                </c:pt>
                <c:pt idx="42">
                  <c:v>130.74816258477458</c:v>
                </c:pt>
                <c:pt idx="43">
                  <c:v>148.88414673698645</c:v>
                </c:pt>
                <c:pt idx="44">
                  <c:v>170.87421072607455</c:v>
                </c:pt>
                <c:pt idx="45">
                  <c:v>185.34568494027116</c:v>
                </c:pt>
                <c:pt idx="46">
                  <c:v>185.20354600065988</c:v>
                </c:pt>
                <c:pt idx="47">
                  <c:v>191.74519215617542</c:v>
                </c:pt>
                <c:pt idx="48">
                  <c:v>204.82345485633661</c:v>
                </c:pt>
                <c:pt idx="49">
                  <c:v>219.01766512101833</c:v>
                </c:pt>
                <c:pt idx="50">
                  <c:v>212.87689634943152</c:v>
                </c:pt>
                <c:pt idx="51">
                  <c:v>234.52315049927958</c:v>
                </c:pt>
                <c:pt idx="52">
                  <c:v>225.76458379919546</c:v>
                </c:pt>
                <c:pt idx="53">
                  <c:v>229.7141364208733</c:v>
                </c:pt>
                <c:pt idx="54">
                  <c:v>225.00098087410768</c:v>
                </c:pt>
                <c:pt idx="55">
                  <c:v>231.09246486932093</c:v>
                </c:pt>
                <c:pt idx="56">
                  <c:v>219.25792951303768</c:v>
                </c:pt>
                <c:pt idx="57">
                  <c:v>207.02390552832958</c:v>
                </c:pt>
                <c:pt idx="58">
                  <c:v>201.34591307117572</c:v>
                </c:pt>
                <c:pt idx="59">
                  <c:v>178.81822126419473</c:v>
                </c:pt>
                <c:pt idx="60">
                  <c:v>191.20499515833959</c:v>
                </c:pt>
                <c:pt idx="61">
                  <c:v>199.29574199211399</c:v>
                </c:pt>
                <c:pt idx="62">
                  <c:v>201.09605279084192</c:v>
                </c:pt>
                <c:pt idx="63">
                  <c:v>188.86063802558269</c:v>
                </c:pt>
                <c:pt idx="64">
                  <c:v>182.19863090445253</c:v>
                </c:pt>
                <c:pt idx="65">
                  <c:v>178.62656281764589</c:v>
                </c:pt>
                <c:pt idx="66">
                  <c:v>218.00740976339756</c:v>
                </c:pt>
                <c:pt idx="67">
                  <c:v>221.5837609096036</c:v>
                </c:pt>
                <c:pt idx="68">
                  <c:v>206.20989126909774</c:v>
                </c:pt>
                <c:pt idx="69">
                  <c:v>206.13919579293992</c:v>
                </c:pt>
                <c:pt idx="70">
                  <c:v>217.5817380832614</c:v>
                </c:pt>
                <c:pt idx="71">
                  <c:v>211.97847333629161</c:v>
                </c:pt>
                <c:pt idx="72">
                  <c:v>214.36710696529548</c:v>
                </c:pt>
                <c:pt idx="73">
                  <c:v>211.4632896876264</c:v>
                </c:pt>
                <c:pt idx="74">
                  <c:v>207.76638209447592</c:v>
                </c:pt>
                <c:pt idx="75">
                  <c:v>180.47643662242794</c:v>
                </c:pt>
                <c:pt idx="76">
                  <c:v>192.65349301080926</c:v>
                </c:pt>
                <c:pt idx="77">
                  <c:v>196.37036856389921</c:v>
                </c:pt>
                <c:pt idx="78">
                  <c:v>176.68894005382728</c:v>
                </c:pt>
                <c:pt idx="79">
                  <c:v>165.78693774810421</c:v>
                </c:pt>
                <c:pt idx="80">
                  <c:v>162.5323201175371</c:v>
                </c:pt>
                <c:pt idx="81">
                  <c:v>154.76866874064442</c:v>
                </c:pt>
                <c:pt idx="82">
                  <c:v>153.8248791037654</c:v>
                </c:pt>
                <c:pt idx="83">
                  <c:v>156.37374317251238</c:v>
                </c:pt>
                <c:pt idx="84">
                  <c:v>158.89662391939964</c:v>
                </c:pt>
                <c:pt idx="85">
                  <c:v>161.01742423084039</c:v>
                </c:pt>
                <c:pt idx="86">
                  <c:v>167.16566416717325</c:v>
                </c:pt>
                <c:pt idx="87">
                  <c:v>169.21143303622921</c:v>
                </c:pt>
                <c:pt idx="88">
                  <c:v>164.3405417478308</c:v>
                </c:pt>
                <c:pt idx="89">
                  <c:v>150.67291648164496</c:v>
                </c:pt>
                <c:pt idx="90">
                  <c:v>140.48601230957001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3F-48DA-B333-A957CDF7A114}"/>
            </c:ext>
          </c:extLst>
        </c:ser>
        <c:ser>
          <c:idx val="2"/>
          <c:order val="2"/>
          <c:tx>
            <c:strRef>
              <c:f>Maíz!$D$4</c:f>
              <c:strCache>
                <c:ptCount val="1"/>
                <c:pt idx="0">
                  <c:v>Precio al Productor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Maíz!$A$6:$A$96</c:f>
              <c:numCache>
                <c:formatCode>mmm\-yy</c:formatCode>
                <c:ptCount val="91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</c:numCache>
            </c:numRef>
          </c:cat>
          <c:val>
            <c:numRef>
              <c:f>Maíz!$D$6:$D$96</c:f>
              <c:numCache>
                <c:formatCode>#,##0</c:formatCode>
                <c:ptCount val="91"/>
                <c:pt idx="0">
                  <c:v>120.08181818181819</c:v>
                </c:pt>
                <c:pt idx="1">
                  <c:v>125.64500000000001</c:v>
                </c:pt>
                <c:pt idx="2">
                  <c:v>121.29545454545455</c:v>
                </c:pt>
                <c:pt idx="3">
                  <c:v>119.94444444444503</c:v>
                </c:pt>
                <c:pt idx="4">
                  <c:v>117.97619047619048</c:v>
                </c:pt>
                <c:pt idx="5">
                  <c:v>123.44500000000002</c:v>
                </c:pt>
                <c:pt idx="6">
                  <c:v>114.39999999999999</c:v>
                </c:pt>
                <c:pt idx="7">
                  <c:v>119.79090909090912</c:v>
                </c:pt>
                <c:pt idx="8">
                  <c:v>123.49000000000002</c:v>
                </c:pt>
                <c:pt idx="9">
                  <c:v>123.34545454545425</c:v>
                </c:pt>
                <c:pt idx="10">
                  <c:v>114.70909090909093</c:v>
                </c:pt>
                <c:pt idx="11">
                  <c:v>120.87777777777714</c:v>
                </c:pt>
                <c:pt idx="12">
                  <c:v>150.16818181818184</c:v>
                </c:pt>
                <c:pt idx="13">
                  <c:v>152.28095238095239</c:v>
                </c:pt>
                <c:pt idx="14">
                  <c:v>157.85000000000107</c:v>
                </c:pt>
                <c:pt idx="15">
                  <c:v>166.0047619047603</c:v>
                </c:pt>
                <c:pt idx="16">
                  <c:v>163.41428571428492</c:v>
                </c:pt>
                <c:pt idx="17">
                  <c:v>172.17499999999998</c:v>
                </c:pt>
                <c:pt idx="18">
                  <c:v>164.22727272727272</c:v>
                </c:pt>
                <c:pt idx="19">
                  <c:v>142.125</c:v>
                </c:pt>
                <c:pt idx="20">
                  <c:v>140</c:v>
                </c:pt>
                <c:pt idx="21">
                  <c:v>111.05</c:v>
                </c:pt>
                <c:pt idx="22">
                  <c:v>94.63</c:v>
                </c:pt>
                <c:pt idx="23">
                  <c:v>93.584210526316127</c:v>
                </c:pt>
                <c:pt idx="24">
                  <c:v>119.38571428571429</c:v>
                </c:pt>
                <c:pt idx="25">
                  <c:v>119.745</c:v>
                </c:pt>
                <c:pt idx="26">
                  <c:v>112.68095238095238</c:v>
                </c:pt>
                <c:pt idx="27">
                  <c:v>106.46315789473681</c:v>
                </c:pt>
                <c:pt idx="28">
                  <c:v>106.96315789473684</c:v>
                </c:pt>
                <c:pt idx="29">
                  <c:v>115.69999999999999</c:v>
                </c:pt>
                <c:pt idx="30">
                  <c:v>112.18181818181819</c:v>
                </c:pt>
                <c:pt idx="31">
                  <c:v>114.84</c:v>
                </c:pt>
                <c:pt idx="32">
                  <c:v>111.81818181818073</c:v>
                </c:pt>
                <c:pt idx="33">
                  <c:v>117.19047619047525</c:v>
                </c:pt>
                <c:pt idx="34">
                  <c:v>122.10952380952381</c:v>
                </c:pt>
                <c:pt idx="35">
                  <c:v>130.21428571428419</c:v>
                </c:pt>
                <c:pt idx="36">
                  <c:v>126.95</c:v>
                </c:pt>
                <c:pt idx="37">
                  <c:v>113.22</c:v>
                </c:pt>
                <c:pt idx="38">
                  <c:v>110.22272727272644</c:v>
                </c:pt>
                <c:pt idx="39">
                  <c:v>115.05999999999999</c:v>
                </c:pt>
                <c:pt idx="40">
                  <c:v>119.72105263157894</c:v>
                </c:pt>
                <c:pt idx="41">
                  <c:v>120.4</c:v>
                </c:pt>
                <c:pt idx="42">
                  <c:v>127.97142857142855</c:v>
                </c:pt>
                <c:pt idx="43">
                  <c:v>136.02380952380952</c:v>
                </c:pt>
                <c:pt idx="44">
                  <c:v>145.32727272727271</c:v>
                </c:pt>
                <c:pt idx="45">
                  <c:v>159.88421052631577</c:v>
                </c:pt>
                <c:pt idx="46">
                  <c:v>166.57142857142861</c:v>
                </c:pt>
                <c:pt idx="47">
                  <c:v>169.75</c:v>
                </c:pt>
                <c:pt idx="48">
                  <c:v>187.12857142857138</c:v>
                </c:pt>
                <c:pt idx="49">
                  <c:v>193.23</c:v>
                </c:pt>
                <c:pt idx="50">
                  <c:v>185.76842105263401</c:v>
                </c:pt>
                <c:pt idx="51">
                  <c:v>187.58421052631579</c:v>
                </c:pt>
                <c:pt idx="52">
                  <c:v>183.28571428571428</c:v>
                </c:pt>
                <c:pt idx="53">
                  <c:v>175.28095238095239</c:v>
                </c:pt>
                <c:pt idx="54">
                  <c:v>167.45238095238281</c:v>
                </c:pt>
                <c:pt idx="55">
                  <c:v>165</c:v>
                </c:pt>
                <c:pt idx="56">
                  <c:v>156.49545454545461</c:v>
                </c:pt>
                <c:pt idx="57">
                  <c:v>143.875</c:v>
                </c:pt>
                <c:pt idx="58">
                  <c:v>130.56666666666658</c:v>
                </c:pt>
                <c:pt idx="59">
                  <c:v>135.92105263157779</c:v>
                </c:pt>
                <c:pt idx="60">
                  <c:v>171.52380952380952</c:v>
                </c:pt>
                <c:pt idx="61">
                  <c:v>158.37777777777779</c:v>
                </c:pt>
                <c:pt idx="62">
                  <c:v>161.41818181818186</c:v>
                </c:pt>
                <c:pt idx="63">
                  <c:v>161.20588235294119</c:v>
                </c:pt>
                <c:pt idx="64">
                  <c:v>153.87727272727273</c:v>
                </c:pt>
                <c:pt idx="65">
                  <c:v>152.72499999999999</c:v>
                </c:pt>
                <c:pt idx="66">
                  <c:v>161.54761904762049</c:v>
                </c:pt>
                <c:pt idx="67">
                  <c:v>168.70909090909092</c:v>
                </c:pt>
                <c:pt idx="68">
                  <c:v>178.15789473684009</c:v>
                </c:pt>
                <c:pt idx="69">
                  <c:v>180.20454545454396</c:v>
                </c:pt>
                <c:pt idx="70">
                  <c:v>193.43333333333447</c:v>
                </c:pt>
                <c:pt idx="71">
                  <c:v>195.03888888888889</c:v>
                </c:pt>
                <c:pt idx="72">
                  <c:v>189.31904761904758</c:v>
                </c:pt>
                <c:pt idx="73">
                  <c:v>181.87058823529421</c:v>
                </c:pt>
                <c:pt idx="74">
                  <c:v>169.85263157894741</c:v>
                </c:pt>
                <c:pt idx="75">
                  <c:v>169.64</c:v>
                </c:pt>
                <c:pt idx="76">
                  <c:v>187.71363636363637</c:v>
                </c:pt>
                <c:pt idx="77">
                  <c:v>195</c:v>
                </c:pt>
                <c:pt idx="78">
                  <c:v>169.57727272727232</c:v>
                </c:pt>
                <c:pt idx="79">
                  <c:v>155.01904761904692</c:v>
                </c:pt>
                <c:pt idx="80">
                  <c:v>153.58571428571429</c:v>
                </c:pt>
                <c:pt idx="81">
                  <c:v>159.47727272727272</c:v>
                </c:pt>
                <c:pt idx="82">
                  <c:v>176.95000000000007</c:v>
                </c:pt>
                <c:pt idx="83">
                  <c:v>170.37368421052517</c:v>
                </c:pt>
                <c:pt idx="84">
                  <c:v>153</c:v>
                </c:pt>
                <c:pt idx="85">
                  <c:v>156.5</c:v>
                </c:pt>
                <c:pt idx="86">
                  <c:v>165.91666666666652</c:v>
                </c:pt>
                <c:pt idx="87">
                  <c:v>176.49473684210639</c:v>
                </c:pt>
                <c:pt idx="88">
                  <c:v>174.55</c:v>
                </c:pt>
                <c:pt idx="89">
                  <c:v>155.07142857142861</c:v>
                </c:pt>
                <c:pt idx="90">
                  <c:v>139.23478260869558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3F-48DA-B333-A957CDF7A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087104"/>
        <c:axId val="253092992"/>
      </c:lineChart>
      <c:dateAx>
        <c:axId val="2530871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092992"/>
        <c:crosses val="autoZero"/>
        <c:auto val="1"/>
        <c:lblOffset val="100"/>
        <c:baseTimeUnit val="months"/>
      </c:dateAx>
      <c:valAx>
        <c:axId val="25309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2530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964097424502484"/>
          <c:w val="0.9"/>
          <c:h val="0.10359025754975155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B3E3224-D46E-4613-A288-1CF064D20E2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24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noProof="0"/>
              <a:t>Haga clic para modificar el estilo de texto del patrón</a:t>
            </a:r>
          </a:p>
          <a:p>
            <a:pPr lvl="1"/>
            <a:r>
              <a:rPr lang="es-AR" noProof="0"/>
              <a:t>Segundo nivel</a:t>
            </a:r>
          </a:p>
          <a:p>
            <a:pPr lvl="2"/>
            <a:r>
              <a:rPr lang="es-AR" noProof="0"/>
              <a:t>Tercer nivel</a:t>
            </a:r>
          </a:p>
          <a:p>
            <a:pPr lvl="3"/>
            <a:r>
              <a:rPr lang="es-AR" noProof="0"/>
              <a:t>Cuarto nivel</a:t>
            </a:r>
          </a:p>
          <a:p>
            <a:pPr lvl="4"/>
            <a:r>
              <a:rPr lang="es-AR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90E512F9-3093-4C81-8821-8E0D1954F74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5334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EFB80D5E-828B-4D89-9354-C9DE2EAF525F}" type="slidenum">
              <a:rPr lang="es-AR" sz="1200" b="0"/>
              <a:pPr algn="r"/>
              <a:t>1</a:t>
            </a:fld>
            <a:endParaRPr lang="es-AR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9649C6B8-184A-4DCD-92B5-408F84F8C12E}" type="slidenum">
              <a:rPr lang="es-AR" sz="1200" b="0"/>
              <a:pPr algn="r"/>
              <a:t>12</a:t>
            </a:fld>
            <a:endParaRPr lang="es-AR" sz="1200" b="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3900488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900488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0" y="885825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0" y="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4568825"/>
            <a:ext cx="6500813" cy="4213225"/>
          </a:xfrm>
          <a:noFill/>
          <a:ln/>
        </p:spPr>
        <p:txBody>
          <a:bodyPr lIns="88657" tIns="43550" rIns="88657" bIns="43550"/>
          <a:lstStyle/>
          <a:p>
            <a:pPr eaLnBrk="1" hangingPunct="1">
              <a:buFontTx/>
              <a:buChar char="•"/>
            </a:pPr>
            <a:r>
              <a:rPr lang="es-ES_tradnl" sz="1400"/>
              <a:t>The agreement allows the free movement of goods and services and factors of production among member countries, and establishes a CET for third countries.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MS governing body is the Common Market Council, composed by the Ministers of Foreign Affairs and Economy of each Member State.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Executive Body of MS is the Common Market Group composed of 16 members representing the Ministries of Foreign Affairs; of Economy and Central Banks.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Common Market Group has a permanent Secretariat based in Montevideo (Uruguay) and eleven working groups dealing with sectorial policies.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Mercosur Trade Commission: Oversees the implementation of the CET and Mercosur Trade Policy.</a:t>
            </a:r>
          </a:p>
          <a:p>
            <a:pPr eaLnBrk="1" hangingPunct="1"/>
            <a:endParaRPr lang="es-ES_tradnl" sz="900"/>
          </a:p>
          <a:p>
            <a:pPr algn="ctr" eaLnBrk="1" hangingPunct="1"/>
            <a:r>
              <a:rPr lang="es-ES_tradnl" sz="1400" b="1"/>
              <a:t>II - WHY TRADE AND INVEST IN MERCOSUR?</a:t>
            </a:r>
            <a:endParaRPr lang="es-ES_tradnl" sz="1400"/>
          </a:p>
          <a:p>
            <a:pPr eaLnBrk="1" hangingPunct="1"/>
            <a:endParaRPr lang="es-ES_tradnl" sz="900"/>
          </a:p>
          <a:p>
            <a:pPr eaLnBrk="1" hangingPunct="1"/>
            <a:r>
              <a:rPr lang="es-ES_tradnl" sz="1400" b="1" u="sng"/>
              <a:t>Size of market</a:t>
            </a:r>
          </a:p>
          <a:p>
            <a:pPr eaLnBrk="1" hangingPunct="1"/>
            <a:r>
              <a:rPr lang="es-ES_tradnl" sz="1400"/>
              <a:t>	- Argentina, Brazil, Paraguay and Uruguay constitute an integrated market of just over 200 million people, or 47% of the Latin American population.</a:t>
            </a:r>
          </a:p>
        </p:txBody>
      </p:sp>
      <p:sp>
        <p:nvSpPr>
          <p:cNvPr id="56336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814388"/>
            <a:ext cx="4332288" cy="324961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8306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9649C6B8-184A-4DCD-92B5-408F84F8C12E}" type="slidenum">
              <a:rPr lang="es-AR" sz="1200" b="0"/>
              <a:pPr algn="r"/>
              <a:t>13</a:t>
            </a:fld>
            <a:endParaRPr lang="es-AR" sz="1200" b="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3900488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900488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0" y="885825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0" y="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4568825"/>
            <a:ext cx="6500813" cy="4213225"/>
          </a:xfrm>
          <a:noFill/>
          <a:ln/>
        </p:spPr>
        <p:txBody>
          <a:bodyPr lIns="88657" tIns="43550" rIns="88657" bIns="43550"/>
          <a:lstStyle/>
          <a:p>
            <a:pPr eaLnBrk="1" hangingPunct="1">
              <a:buFontTx/>
              <a:buChar char="•"/>
            </a:pPr>
            <a:r>
              <a:rPr lang="es-ES_tradnl" sz="1400"/>
              <a:t>The agreement allows the free movement of goods and services and factors of production among member countries, and establishes a CET for third countries.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MS governing body is the Common Market Council, composed by the Ministers of Foreign Affairs and Economy of each Member State.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Executive Body of MS is the Common Market Group composed of 16 members representing the Ministries of Foreign Affairs; of Economy and Central Banks.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Common Market Group has a permanent Secretariat based in Montevideo (Uruguay) and eleven working groups dealing with sectorial policies.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Mercosur Trade Commission: Oversees the implementation of the CET and Mercosur Trade Policy.</a:t>
            </a:r>
          </a:p>
          <a:p>
            <a:pPr eaLnBrk="1" hangingPunct="1"/>
            <a:endParaRPr lang="es-ES_tradnl" sz="900"/>
          </a:p>
          <a:p>
            <a:pPr algn="ctr" eaLnBrk="1" hangingPunct="1"/>
            <a:r>
              <a:rPr lang="es-ES_tradnl" sz="1400" b="1"/>
              <a:t>II - WHY TRADE AND INVEST IN MERCOSUR?</a:t>
            </a:r>
            <a:endParaRPr lang="es-ES_tradnl" sz="1400"/>
          </a:p>
          <a:p>
            <a:pPr eaLnBrk="1" hangingPunct="1"/>
            <a:endParaRPr lang="es-ES_tradnl" sz="900"/>
          </a:p>
          <a:p>
            <a:pPr eaLnBrk="1" hangingPunct="1"/>
            <a:r>
              <a:rPr lang="es-ES_tradnl" sz="1400" b="1" u="sng"/>
              <a:t>Size of market</a:t>
            </a:r>
          </a:p>
          <a:p>
            <a:pPr eaLnBrk="1" hangingPunct="1"/>
            <a:r>
              <a:rPr lang="es-ES_tradnl" sz="1400"/>
              <a:t>	- Argentina, Brazil, Paraguay and Uruguay constitute an integrated market of just over 200 million people, or 47% of the Latin American population.</a:t>
            </a:r>
          </a:p>
        </p:txBody>
      </p:sp>
      <p:sp>
        <p:nvSpPr>
          <p:cNvPr id="56336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814388"/>
            <a:ext cx="4332288" cy="32496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9649C6B8-184A-4DCD-92B5-408F84F8C12E}" type="slidenum">
              <a:rPr lang="es-AR" sz="1200" b="0"/>
              <a:pPr algn="r"/>
              <a:t>15</a:t>
            </a:fld>
            <a:endParaRPr lang="es-AR" sz="1200" b="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3900488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900488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4" tIns="0" rIns="18664" bIns="0" anchor="b"/>
          <a:lstStyle/>
          <a:p>
            <a:pPr algn="r" defTabSz="895350" eaLnBrk="0" hangingPunct="0"/>
            <a:r>
              <a:rPr lang="es-ES_tradnl" sz="1000" b="0" i="1"/>
              <a:t>6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0" y="885825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0" y="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46" tIns="46223" rIns="92446" bIns="46223" anchor="ctr"/>
          <a:lstStyle/>
          <a:p>
            <a:endParaRPr lang="es-ES"/>
          </a:p>
        </p:txBody>
      </p:sp>
      <p:sp>
        <p:nvSpPr>
          <p:cNvPr id="5633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4568825"/>
            <a:ext cx="6500813" cy="4213225"/>
          </a:xfrm>
          <a:noFill/>
          <a:ln/>
        </p:spPr>
        <p:txBody>
          <a:bodyPr lIns="88657" tIns="43550" rIns="88657" bIns="43550"/>
          <a:lstStyle/>
          <a:p>
            <a:pPr eaLnBrk="1" hangingPunct="1">
              <a:buFontTx/>
              <a:buChar char="•"/>
            </a:pPr>
            <a:r>
              <a:rPr lang="es-ES_tradnl" sz="1400"/>
              <a:t>The agreement allows the free movement of goods and services and factors of production among member countries, and establishes a CET for third countries.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MS governing body is the Common Market Council, composed by the Ministers of Foreign Affairs and Economy of each Member State.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Executive Body of MS is the Common Market Group composed of 16 members representing the Ministries of Foreign Affairs; of Economy and Central Banks.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The Common Market Group has a permanent Secretariat based in Montevideo (Uruguay) and eleven working groups dealing with sectorial policies.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Mercosur Trade Commission: Oversees the implementation of the CET and Mercosur Trade Policy.</a:t>
            </a:r>
          </a:p>
          <a:p>
            <a:pPr eaLnBrk="1" hangingPunct="1"/>
            <a:endParaRPr lang="es-ES_tradnl" sz="900"/>
          </a:p>
          <a:p>
            <a:pPr algn="ctr" eaLnBrk="1" hangingPunct="1"/>
            <a:r>
              <a:rPr lang="es-ES_tradnl" sz="1400" b="1"/>
              <a:t>II - WHY TRADE AND INVEST IN MERCOSUR?</a:t>
            </a:r>
            <a:endParaRPr lang="es-ES_tradnl" sz="1400"/>
          </a:p>
          <a:p>
            <a:pPr eaLnBrk="1" hangingPunct="1"/>
            <a:endParaRPr lang="es-ES_tradnl" sz="900"/>
          </a:p>
          <a:p>
            <a:pPr eaLnBrk="1" hangingPunct="1"/>
            <a:r>
              <a:rPr lang="es-ES_tradnl" sz="1400" b="1" u="sng"/>
              <a:t>Size of market</a:t>
            </a:r>
          </a:p>
          <a:p>
            <a:pPr eaLnBrk="1" hangingPunct="1"/>
            <a:r>
              <a:rPr lang="es-ES_tradnl" sz="1400"/>
              <a:t>	- Argentina, Brazil, Paraguay and Uruguay constitute an integrated market of just over 200 million people, or 47% of the Latin American population.</a:t>
            </a:r>
          </a:p>
        </p:txBody>
      </p:sp>
      <p:sp>
        <p:nvSpPr>
          <p:cNvPr id="56336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814388"/>
            <a:ext cx="4332288" cy="324961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0604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460" tIns="0" rIns="18460" bIns="0" anchor="b"/>
          <a:lstStyle/>
          <a:p>
            <a:pPr algn="r" defTabSz="882650" eaLnBrk="0" hangingPunct="0"/>
            <a:r>
              <a:rPr lang="es-ES_tradnl" sz="1000" b="0" i="1"/>
              <a:t>7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460" tIns="0" rIns="18460" bIns="0" anchor="b"/>
          <a:lstStyle/>
          <a:p>
            <a:pPr algn="r" defTabSz="882650" eaLnBrk="0" hangingPunct="0"/>
            <a:r>
              <a:rPr lang="es-ES_tradnl" sz="1000" b="0" i="1"/>
              <a:t>7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900488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900488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460" tIns="0" rIns="18460" bIns="0" anchor="b"/>
          <a:lstStyle/>
          <a:p>
            <a:pPr algn="r" defTabSz="882650" eaLnBrk="0" hangingPunct="0"/>
            <a:r>
              <a:rPr lang="es-ES_tradnl" sz="1000" b="0" i="1"/>
              <a:t>7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8788" y="4421188"/>
            <a:ext cx="6194425" cy="3670300"/>
          </a:xfrm>
          <a:noFill/>
          <a:ln/>
        </p:spPr>
        <p:txBody>
          <a:bodyPr lIns="87685" tIns="43073" rIns="87685" bIns="43073"/>
          <a:lstStyle/>
          <a:p>
            <a:pPr eaLnBrk="1" hangingPunct="1"/>
            <a:r>
              <a:rPr lang="es-ES_tradnl"/>
              <a:t>	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 covers practically 2/3 of the region´s land area.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Its GDP is just under u$s 800 billion - 53% of the regions total.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Its total trade (exports plus imports) reached 146 billion dollars in 1995.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65% of U.S. foreign direct investment in South America is in the MS countries. Brazil is the largest recipient of U.S. FDI in L.A. (including Mexico). Brazil u$s 19,0 billion and Mexico u$s 16,3 billion (1994 figures).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In other words, Mercosur is an integrated market which accounts for more than half the value of Latin America´s main economic indicators, and has a unmistakable potential and drawing power.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Chile has just concluded a Free Trade Agreement with MS, which will open further avenues for growth in trade and investments.</a:t>
            </a:r>
          </a:p>
          <a:p>
            <a:pPr eaLnBrk="1" hangingPunct="1"/>
            <a:endParaRPr lang="es-ES_tradnl" sz="1400"/>
          </a:p>
          <a:p>
            <a:pPr eaLnBrk="1" hangingPunct="1"/>
            <a:endParaRPr lang="es-ES_tradnl" sz="1400"/>
          </a:p>
        </p:txBody>
      </p:sp>
      <p:sp>
        <p:nvSpPr>
          <p:cNvPr id="47119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814388"/>
            <a:ext cx="4330700" cy="3249612"/>
          </a:xfrm>
          <a:ln w="12700" cap="flat">
            <a:solidFill>
              <a:schemeClr val="tx1"/>
            </a:solidFill>
          </a:ln>
        </p:spPr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06388" y="4722813"/>
            <a:ext cx="201612" cy="314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00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2" tIns="0" rIns="18662" bIns="0" anchor="b"/>
          <a:lstStyle/>
          <a:p>
            <a:pPr algn="r" defTabSz="893763"/>
            <a:r>
              <a:rPr lang="es-ES_tradnl" sz="900" i="1"/>
              <a:t>6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2" tIns="0" rIns="18662" bIns="0" anchor="b"/>
          <a:lstStyle/>
          <a:p>
            <a:pPr algn="r" defTabSz="893763"/>
            <a:r>
              <a:rPr lang="es-ES_tradnl" sz="900" i="1"/>
              <a:t>6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900488" y="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3900488" y="8858250"/>
            <a:ext cx="2981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662" tIns="0" rIns="18662" bIns="0" anchor="b"/>
          <a:lstStyle/>
          <a:p>
            <a:pPr algn="r" defTabSz="893763"/>
            <a:r>
              <a:rPr lang="es-ES_tradnl" sz="900" i="1"/>
              <a:t>6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885825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298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439" tIns="46219" rIns="92439" bIns="46219" anchor="ctr"/>
          <a:lstStyle/>
          <a:p>
            <a:endParaRPr lang="es-AR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4568825"/>
            <a:ext cx="6500813" cy="4213225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ES_tradnl" sz="1400"/>
              <a:t>The agreement allows the free movement of goods and services and factors of production among member countries, and establishes a CET for third countries.</a:t>
            </a:r>
          </a:p>
          <a:p>
            <a:pPr>
              <a:buFontTx/>
              <a:buChar char="•"/>
            </a:pPr>
            <a:r>
              <a:rPr lang="es-ES_tradnl" sz="1400"/>
              <a:t>  MS governing body is the Common Market Council, composed by the Ministers of Foreign Affairs and Economy of each Member State.</a:t>
            </a:r>
          </a:p>
          <a:p>
            <a:pPr>
              <a:buFontTx/>
              <a:buChar char="•"/>
            </a:pPr>
            <a:r>
              <a:rPr lang="es-ES_tradnl" sz="1400"/>
              <a:t>  The Executive Body of MS is the Common Market Group composed of 16 members representing the Ministries of Foreign Affairs; of Economy and Central Banks.</a:t>
            </a:r>
          </a:p>
          <a:p>
            <a:pPr>
              <a:buFontTx/>
              <a:buChar char="•"/>
            </a:pPr>
            <a:r>
              <a:rPr lang="es-ES_tradnl" sz="1400"/>
              <a:t>  The Common Market Group has a permanent Secretariat based in Montevideo (Uruguay) and eleven working groups dealing with sectorial policies.</a:t>
            </a:r>
          </a:p>
          <a:p>
            <a:pPr>
              <a:buFontTx/>
              <a:buChar char="•"/>
            </a:pPr>
            <a:r>
              <a:rPr lang="es-ES_tradnl" sz="1400"/>
              <a:t>  Mercosur Trade Commission: Oversees the implementation of the CET and Mercosur Trade Policy.</a:t>
            </a:r>
          </a:p>
          <a:p>
            <a:endParaRPr lang="es-ES_tradnl" sz="900"/>
          </a:p>
          <a:p>
            <a:pPr algn="ctr"/>
            <a:r>
              <a:rPr lang="es-ES_tradnl" sz="1400" b="1"/>
              <a:t>II - WHY TRADE AND INVEST IN MERCOSUR?</a:t>
            </a:r>
            <a:endParaRPr lang="es-ES_tradnl" sz="1400"/>
          </a:p>
          <a:p>
            <a:endParaRPr lang="es-ES_tradnl" sz="900"/>
          </a:p>
          <a:p>
            <a:r>
              <a:rPr lang="es-ES_tradnl" sz="1400" b="1" u="sng"/>
              <a:t>Size of market</a:t>
            </a:r>
          </a:p>
          <a:p>
            <a:r>
              <a:rPr lang="es-ES_tradnl" sz="1400"/>
              <a:t>	- Argentina, Brazil, Paraguay and Uruguay constitute an integrated market of just over 200 million people, or 47% of the Latin American population.</a:t>
            </a:r>
          </a:p>
        </p:txBody>
      </p:sp>
      <p:sp>
        <p:nvSpPr>
          <p:cNvPr id="66575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38"/>
            <a:fld id="{73E6066B-6404-4566-9A37-13CE8A5FFBD5}" type="slidenum">
              <a:rPr lang="es-ES_tradnl" smtClean="0"/>
              <a:pPr defTabSz="925538"/>
              <a:t>5</a:t>
            </a:fld>
            <a:endParaRPr lang="es-ES_tradnl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41878" y="0"/>
            <a:ext cx="3012961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/>
            <a:r>
              <a:rPr lang="es-ES_tradnl" sz="1000" i="1"/>
              <a:t>6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843328"/>
            <a:ext cx="3014566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3014566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41878" y="0"/>
            <a:ext cx="3012961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/>
            <a:r>
              <a:rPr lang="es-ES_tradnl" sz="1000" i="1"/>
              <a:t>6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8843328"/>
            <a:ext cx="3014566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3014566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941878" y="0"/>
            <a:ext cx="3012961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941878" y="8870351"/>
            <a:ext cx="3012961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/>
            <a:r>
              <a:rPr lang="es-ES_tradnl" sz="1000" i="1"/>
              <a:t>6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8870351"/>
            <a:ext cx="3014566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0"/>
            <a:ext cx="3014566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n-U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4018" y="4575067"/>
            <a:ext cx="6569795" cy="4218981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ES_tradnl" sz="1400">
                <a:latin typeface="Arial" pitchFamily="34" charset="0"/>
              </a:rPr>
              <a:t>The agreement allows the free movement of goods and services and factors of production among member countries, and establishes a CET for third countries.</a:t>
            </a:r>
          </a:p>
          <a:p>
            <a:pPr>
              <a:buFontTx/>
              <a:buChar char="•"/>
            </a:pPr>
            <a:r>
              <a:rPr lang="es-ES_tradnl" sz="1400">
                <a:latin typeface="Arial" pitchFamily="34" charset="0"/>
              </a:rPr>
              <a:t>  MS governing body is the Common Market Council, composed by the Ministers of Foreign Affairs and Economy of each Member State.</a:t>
            </a:r>
          </a:p>
          <a:p>
            <a:pPr>
              <a:buFontTx/>
              <a:buChar char="•"/>
            </a:pPr>
            <a:r>
              <a:rPr lang="es-ES_tradnl" sz="1400">
                <a:latin typeface="Arial" pitchFamily="34" charset="0"/>
              </a:rPr>
              <a:t>  The Executive Body of MS is the Common Market Group composed of 16 members representing the Ministries of Foreign Affairs; of Economy and Central Banks.</a:t>
            </a:r>
          </a:p>
          <a:p>
            <a:pPr>
              <a:buFontTx/>
              <a:buChar char="•"/>
            </a:pPr>
            <a:r>
              <a:rPr lang="es-ES_tradnl" sz="1400">
                <a:latin typeface="Arial" pitchFamily="34" charset="0"/>
              </a:rPr>
              <a:t>  The Common Market Group has a permanent Secretariat based in Montevideo (Uruguay) and eleven working groups dealing with sectorial policies.</a:t>
            </a:r>
          </a:p>
          <a:p>
            <a:pPr>
              <a:buFontTx/>
              <a:buChar char="•"/>
            </a:pPr>
            <a:r>
              <a:rPr lang="es-ES_tradnl" sz="1400">
                <a:latin typeface="Arial" pitchFamily="34" charset="0"/>
              </a:rPr>
              <a:t>  Mercosur Trade Commission: Oversees the implementation of the CET and Mercosur Trade Policy.</a:t>
            </a:r>
          </a:p>
          <a:p>
            <a:endParaRPr lang="es-ES_tradnl" sz="900">
              <a:latin typeface="Arial" pitchFamily="34" charset="0"/>
            </a:endParaRPr>
          </a:p>
          <a:p>
            <a:pPr algn="ctr"/>
            <a:r>
              <a:rPr lang="es-ES_tradnl" sz="1400" b="1">
                <a:latin typeface="Arial" pitchFamily="34" charset="0"/>
              </a:rPr>
              <a:t>II - WHY TRADE AND INVEST IN MERCOSUR?</a:t>
            </a:r>
            <a:endParaRPr lang="es-ES_tradnl" sz="1400">
              <a:latin typeface="Arial" pitchFamily="34" charset="0"/>
            </a:endParaRPr>
          </a:p>
          <a:p>
            <a:endParaRPr lang="es-ES_tradnl" sz="900">
              <a:latin typeface="Arial" pitchFamily="34" charset="0"/>
            </a:endParaRPr>
          </a:p>
          <a:p>
            <a:r>
              <a:rPr lang="es-ES_tradnl" sz="1400" b="1" u="sng">
                <a:latin typeface="Arial" pitchFamily="34" charset="0"/>
              </a:rPr>
              <a:t>Size of market</a:t>
            </a:r>
          </a:p>
          <a:p>
            <a:r>
              <a:rPr lang="es-ES_tradnl" sz="1400">
                <a:latin typeface="Arial" pitchFamily="34" charset="0"/>
              </a:rPr>
              <a:t>	- Argentina, Brazil, Paraguay and Uruguay constitute an integrated market of just over 200 million people, or 47% of the Latin American population.</a:t>
            </a:r>
          </a:p>
        </p:txBody>
      </p:sp>
      <p:sp>
        <p:nvSpPr>
          <p:cNvPr id="56335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46463" rIns="92927" bIns="46463" anchor="b"/>
          <a:lstStyle/>
          <a:p>
            <a:pPr algn="r"/>
            <a:fld id="{7E6A19F8-3497-4045-ADE5-2D2E0FE02A9A}" type="slidenum">
              <a:rPr lang="es-AR" sz="1200" b="0"/>
              <a:pPr algn="r"/>
              <a:t>9</a:t>
            </a:fld>
            <a:endParaRPr lang="es-AR" sz="1200" b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941878" y="0"/>
            <a:ext cx="3012961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 eaLnBrk="0" hangingPunct="0"/>
            <a:r>
              <a:rPr lang="es-ES_tradnl" sz="1000" b="0" i="1"/>
              <a:t>7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8843328"/>
            <a:ext cx="3014566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3014566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3941878" y="0"/>
            <a:ext cx="3012961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 eaLnBrk="0" hangingPunct="0"/>
            <a:r>
              <a:rPr lang="es-ES_tradnl" sz="1000" b="0" i="1"/>
              <a:t>7</a:t>
            </a: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0" y="8843328"/>
            <a:ext cx="3014566" cy="46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0" y="0"/>
            <a:ext cx="3014566" cy="465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3941878" y="0"/>
            <a:ext cx="3012961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3941878" y="8870351"/>
            <a:ext cx="3012961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761" tIns="0" rIns="18761" bIns="0" anchor="b"/>
          <a:lstStyle/>
          <a:p>
            <a:pPr algn="r" defTabSz="900006" eaLnBrk="0" hangingPunct="0"/>
            <a:r>
              <a:rPr lang="es-ES_tradnl" sz="1000" b="0" i="1"/>
              <a:t>7</a:t>
            </a:r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0" y="8870351"/>
            <a:ext cx="3014566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0" y="0"/>
            <a:ext cx="3014566" cy="43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  <p:sp>
        <p:nvSpPr>
          <p:cNvPr id="5531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63657" y="4428817"/>
            <a:ext cx="6260156" cy="3673725"/>
          </a:xfrm>
          <a:noFill/>
          <a:ln/>
        </p:spPr>
        <p:txBody>
          <a:bodyPr lIns="89118" tIns="43776" rIns="89118" bIns="43776"/>
          <a:lstStyle/>
          <a:p>
            <a:pPr eaLnBrk="1" hangingPunct="1"/>
            <a:r>
              <a:rPr lang="es-ES_tradnl"/>
              <a:t>	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 covers practically 2/3 of the region´s land area.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Its GDP is just under u$s 800 billion - 53% of the regions total.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Its total trade (exports plus imports) reached 146 billion dollars in 1995.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65% of U.S. foreign direct investment in South America is in the MS countries. Brazil is the largest recipient of U.S. FDI in L.A. (including Mexico). Brazil u$s 19,0 billion and Mexico u$s 16,3 billion (1994 figures).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 In other words, Mercosur is an integrated market which accounts for more than half the value of Latin America´s main economic indicators, and has a unmistakable potential and drawing power.</a:t>
            </a:r>
          </a:p>
          <a:p>
            <a:pPr eaLnBrk="1" hangingPunct="1">
              <a:buFontTx/>
              <a:buChar char="•"/>
            </a:pPr>
            <a:r>
              <a:rPr lang="es-ES_tradnl" sz="1400"/>
              <a:t> Chile has just concluded a Free Trade Agreement with MS, which will open further avenues for growth in trade and investments.</a:t>
            </a:r>
          </a:p>
          <a:p>
            <a:pPr eaLnBrk="1" hangingPunct="1"/>
            <a:endParaRPr lang="es-ES_tradnl" sz="1400"/>
          </a:p>
          <a:p>
            <a:pPr eaLnBrk="1" hangingPunct="1"/>
            <a:endParaRPr lang="es-ES_tradnl" sz="1400"/>
          </a:p>
        </p:txBody>
      </p:sp>
      <p:sp>
        <p:nvSpPr>
          <p:cNvPr id="55312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513" y="815975"/>
            <a:ext cx="4338637" cy="3252788"/>
          </a:xfrm>
          <a:ln w="12700" cap="flat">
            <a:solidFill>
              <a:schemeClr val="tx1"/>
            </a:solidFill>
          </a:ln>
        </p:spPr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309639" y="4729266"/>
            <a:ext cx="203751" cy="3149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927" tIns="46463" rIns="92927" bIns="46463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41878" y="8843328"/>
            <a:ext cx="3012961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46463" rIns="92927" bIns="46463" anchor="b"/>
          <a:lstStyle/>
          <a:p>
            <a:pPr algn="r"/>
            <a:fld id="{9C30F2B5-7299-4BF2-8E8D-2CDE7B28D283}" type="slidenum">
              <a:rPr lang="es-AR" sz="1200" b="0"/>
              <a:pPr algn="r"/>
              <a:t>10</a:t>
            </a:fld>
            <a:endParaRPr lang="es-AR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95" y="8841636"/>
            <a:ext cx="3014521" cy="465976"/>
          </a:xfrm>
          <a:prstGeom prst="rect">
            <a:avLst/>
          </a:prstGeom>
          <a:noFill/>
        </p:spPr>
        <p:txBody>
          <a:bodyPr lIns="92918" tIns="46459" rIns="92918" bIns="46459"/>
          <a:lstStyle/>
          <a:p>
            <a:pPr defTabSz="935631"/>
            <a:fld id="{73E6066B-6404-4566-9A37-13CE8A5FFBD5}" type="slidenum">
              <a:rPr lang="es-ES_tradnl" smtClean="0"/>
              <a:pPr defTabSz="935631"/>
              <a:t>11</a:t>
            </a:fld>
            <a:endParaRPr lang="es-ES_tradnl" dirty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8C6A9-6FA2-BAD6-5C0A-900AA8607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45A5C8-B627-2048-C05E-1750094D7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5BE5D-6861-2E1F-D477-EA5668B9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1EDDB2-A628-26E8-C93E-9DB7CD7B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D6682-F2A3-6D47-3465-1C2C9345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7EB69-0E68-47E9-A1DB-35EDC56501ED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6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8FD2A-21F6-4785-6B07-D8EE8699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DB735-9353-0E24-D491-AF3C4D45A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D86D1-D31E-939F-417D-2A5115FD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4B8D7F-D22C-C811-8C48-76015333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DDD2A-9B56-E978-BEA1-F82322D6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7CCA8-DD4E-4AE0-9162-77043E4F5F0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65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E3AC14-7252-7549-A3C7-47C9DAD45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034D3-0CD5-CB11-0CA4-035DB09D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EF2723-D60F-A5D7-E019-9A50D02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D5415-5927-AF8B-65C1-010CE657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CADFA-9B0E-8C5E-5ECA-2DA1D551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1DE14-7E03-4704-9DBC-B1B351EA6143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95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38ED-5327-438E-B561-20D315AC78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64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94EBA-FCB7-4461-B7A8-5B619FB8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99E1BA-8162-2659-28CE-48AAB76A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0262D-E886-8D59-ED35-ED53BE59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B5FC5-5B79-C5D9-9BFF-2A7D210C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F6F18-4343-B873-BC02-BD9D3AE2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79E00-BE4D-4594-BF70-FEDED02CA49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89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19311-57BC-199A-AE51-7970396D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930FC-6FA1-5F25-887F-415FCFC7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7A5F5-6095-14FF-BA16-EDABC772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F8D11-5754-E3DF-2B49-778AB5DF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CEA72-3DD8-3BC6-C038-9CD5A853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8BED5-8549-46F3-9A0B-9BBA512067B2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08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90CC5-5E9C-9D4E-49EF-3EF5C133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27CC0-B1F8-DC23-310B-E4EEB19CD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B49344-1FFF-C8A8-21AE-FA5667673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BB5B9-892D-8134-8B4F-FAC3A468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E39A7-4893-2548-C905-D02738A2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3FF532-DF91-FF48-E0D8-D544F6B8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A58D3-3820-477F-9B36-99133B1C1864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18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D654B-4773-3A1C-E07C-B495D39F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F69EB-5E05-0703-72A9-8F2770717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3A29D8-5FB9-9230-370F-374C95298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EEAAD4-4E2A-E123-3308-0798576E5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DA2999-D981-8DB6-043C-643F4862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F9E101-BEE2-D5F1-9872-7468A881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959F2B-30B4-0D26-85A7-A332BB4A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F7D1F5-C9AA-3F01-4020-2BCBDD54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669B-BF0A-4AAD-93A8-BC60F9F7A1FA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204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2C57-5BCD-595B-803E-346B4D3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36B020-FC45-EF74-F62C-F5D221EF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BE58D8-0631-CE2B-9ECF-71E56B5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BC77E9-2337-1CF8-EF29-E0C89F02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C80FB-C054-4C22-9E41-F89F1FA4B1C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6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2263B0-0A3E-0D37-4E14-99FD26D6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511518-3AFE-A438-442D-202D12DD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1D233D-926C-0AAB-B2D1-BB7F0B78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009DD-7EFC-49FF-B874-4368F818373E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41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EFA7F-8DCC-D8C1-8303-E97EA647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5BB01-9CEE-BA25-3B2C-D68ACA30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0BB236-DB81-B6CF-EE80-13769164A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19CBBB-56FF-6E0A-693E-499C97B3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667B51-E27D-0E2C-0F7C-C5A0DEB3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E5A8E-5707-5DAB-0343-891425F2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145AE-6664-475F-9264-CE6454774683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316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2DEF3-3F38-427B-9C42-D50A6B82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D47C24-8304-929E-4456-45929D7D7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855507-6107-47D6-2DAE-06CD7044F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19023-FFA4-21ED-97A1-0D135B0D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35AFA5-471F-F530-EF67-BE91093D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275D4-E70C-C048-21F7-27F3B83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F955C-FA5D-48E5-A0E6-59ADA601BAC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77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147A48-6182-A471-222B-F6F7B68B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D371B-7D0A-E902-2CF8-F52868A55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21EA6-F7AF-69F4-D6AB-EE8FDF633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9EB57-AC94-BAD6-1FAB-44561070A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333E3-6F04-5A69-00DA-03DF04F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C80FB-C054-4C22-9E41-F89F1FA4B1C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014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15888"/>
            <a:ext cx="8893175" cy="4308475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es-ES_tradnl" sz="2800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s-ES_tradnl" sz="2800" dirty="0">
                <a:solidFill>
                  <a:schemeClr val="accent2"/>
                </a:solidFill>
                <a:latin typeface="Arial" charset="0"/>
              </a:rPr>
            </a:br>
            <a:r>
              <a:rPr lang="es-MX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SOBRE "RESTRICCIONES AL COMERCIO EXTERIOR AGROPECUARIO</a:t>
            </a:r>
            <a:r>
              <a:rPr lang="es-ES_tradn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 y otras restricciones al comercio exterior de alimentos: implicancias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267544" y="5084763"/>
            <a:ext cx="6400800" cy="131921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MARCELO REGÚNAGA      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FACULTAD DE DERECHO Y CIENCIAS SOCIALES.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 de septiembre de 2023 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1230338" y="1214422"/>
            <a:ext cx="6985000" cy="42862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200000"/>
              </a:lnSpc>
            </a:pPr>
            <a:r>
              <a:rPr lang="es-ES_tradnl" sz="2800" dirty="0">
                <a:latin typeface="Arial" pitchFamily="34" charset="0"/>
              </a:rPr>
              <a:t/>
            </a:r>
            <a:br>
              <a:rPr lang="es-ES_tradnl" sz="2800" dirty="0">
                <a:latin typeface="Arial" pitchFamily="34" charset="0"/>
              </a:rPr>
            </a:br>
            <a:r>
              <a:rPr lang="es-ES_tradnl" sz="2800" dirty="0">
                <a:latin typeface="Arial" pitchFamily="34" charset="0"/>
              </a:rPr>
              <a:t/>
            </a:r>
            <a:br>
              <a:rPr lang="es-ES_tradnl" sz="2800" dirty="0">
                <a:latin typeface="Arial" pitchFamily="34" charset="0"/>
              </a:rPr>
            </a:br>
            <a:r>
              <a:rPr lang="es-ES_tradnl" sz="2400" dirty="0">
                <a:latin typeface="Arial" pitchFamily="34" charset="0"/>
              </a:rPr>
              <a:t> </a:t>
            </a:r>
            <a:r>
              <a:rPr lang="es-ES_tradnl" sz="2700" dirty="0">
                <a:latin typeface="Arial" pitchFamily="34" charset="0"/>
              </a:rPr>
              <a:t>UNA NUEVA VISION PARA EL SECTOR AGROINDUSTRIAL ARGENTINO  </a:t>
            </a:r>
            <a:br>
              <a:rPr lang="es-ES_tradnl" sz="2700" dirty="0">
                <a:latin typeface="Arial" pitchFamily="34" charset="0"/>
              </a:rPr>
            </a:br>
            <a:r>
              <a:rPr lang="es-ES_tradnl" sz="2800" dirty="0">
                <a:latin typeface="Arial" pitchFamily="34" charset="0"/>
              </a:rPr>
              <a:t/>
            </a:r>
            <a:br>
              <a:rPr lang="es-ES_tradnl" sz="2800" dirty="0">
                <a:latin typeface="Arial" pitchFamily="34" charset="0"/>
              </a:rPr>
            </a:br>
            <a:r>
              <a:rPr lang="es-ES_tradnl" sz="2800" dirty="0">
                <a:latin typeface="Arial" pitchFamily="34" charset="0"/>
              </a:rPr>
              <a:t/>
            </a:r>
            <a:br>
              <a:rPr lang="es-ES_tradnl" sz="2800" dirty="0">
                <a:latin typeface="Arial" pitchFamily="34" charset="0"/>
              </a:rPr>
            </a:br>
            <a:endParaRPr lang="es-AR" sz="2400" dirty="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5196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40640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6455" fontAlgn="auto">
              <a:lnSpc>
                <a:spcPct val="100000"/>
              </a:lnSpc>
              <a:spcBef>
                <a:spcPts val="504"/>
              </a:spcBef>
              <a:spcAft>
                <a:spcPts val="0"/>
              </a:spcAft>
              <a:defRPr/>
            </a:pPr>
            <a:r>
              <a:rPr lang="es-MX" b="0" dirty="0">
                <a:latin typeface="Arial" pitchFamily="34" charset="0"/>
                <a:cs typeface="Arial" pitchFamily="34" charset="0"/>
              </a:rPr>
              <a:t>III.  IMPACTOS AGREGADOS EN LA PRODUCCION Y LAS EXPORTACIONES (proyecciones con diferentes escenarios)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E65D12-9962-7ED6-91A2-FE6C71026F8D}"/>
              </a:ext>
            </a:extLst>
          </p:cNvPr>
          <p:cNvSpPr txBox="1"/>
          <p:nvPr/>
        </p:nvSpPr>
        <p:spPr>
          <a:xfrm>
            <a:off x="899592" y="623905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dirty="0">
                <a:latin typeface="Arial" pitchFamily="34" charset="0"/>
                <a:cs typeface="Arial" pitchFamily="34" charset="0"/>
              </a:rPr>
              <a:t>Fuente:  INAI, Bolsa de Cereales. 2019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5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/>
        </p:nvSpPr>
        <p:spPr bwMode="auto">
          <a:xfrm>
            <a:off x="539552" y="5929808"/>
            <a:ext cx="7992888" cy="7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7FAC00"/>
              </a:buClr>
            </a:pPr>
            <a:r>
              <a:rPr lang="es-ES_tradnl" dirty="0">
                <a:solidFill>
                  <a:srgbClr val="0000FF"/>
                </a:solidFill>
                <a:latin typeface="Verdana" pitchFamily="34" charset="0"/>
              </a:rPr>
              <a:t>Como fuente de recursos fiscales tienen la inseguridad de ingresos por variaciones climáticas y de los precios internacionales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282" y="332656"/>
            <a:ext cx="8858280" cy="113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itchFamily="34" charset="0"/>
                <a:cs typeface="Arial" pitchFamily="34" charset="0"/>
              </a:rPr>
              <a:t>III. LAS BNA LIMITAN EL CRECIMIENTO DE LAS EXPORTACIONES AGROINDUSTRIALES  QUE SON CLAVES PARA EL CRECIMIENTO ECONOMICO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s-AR" dirty="0">
                <a:latin typeface="Arial" pitchFamily="34" charset="0"/>
                <a:cs typeface="Arial" pitchFamily="34" charset="0"/>
              </a:rPr>
              <a:t>Y NO SON UN BUEN IMPUESTO DESDE EL PUNTO DE VISTA FISCAL</a:t>
            </a:r>
            <a:endParaRPr lang="es-AR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19963"/>
              </p:ext>
            </p:extLst>
          </p:nvPr>
        </p:nvGraphicFramePr>
        <p:xfrm>
          <a:off x="827585" y="2316570"/>
          <a:ext cx="7344816" cy="3272670"/>
        </p:xfrm>
        <a:graphic>
          <a:graphicData uri="http://schemas.openxmlformats.org/drawingml/2006/table">
            <a:tbl>
              <a:tblPr/>
              <a:tblGrid>
                <a:gridCol w="209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2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Sectores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Bienio 2000-2001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Bienio 2012-2013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Valor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Export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Valor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Saldo comercial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Valor </a:t>
                      </a:r>
                      <a:r>
                        <a:rPr lang="es-AR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Export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Valor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Saldo comercial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Manufacturas Origen Industrial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8.584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19.678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-11.094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25.784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56.237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-30.453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Maquinaria y equipo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3.340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9.689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-6.348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12.681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32.551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-19.869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2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Automóviles y autopartes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2.084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2.386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-302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9.956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13.682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-3.726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2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Textiles e indumentaria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307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903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-596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1.572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-1.247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42876" y="1630541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800" dirty="0">
                <a:latin typeface="Calibri" pitchFamily="34" charset="0"/>
                <a:cs typeface="Calibri" pitchFamily="34" charset="0"/>
              </a:rPr>
              <a:t>Evolución de las exportaciones, importaciones y saldos comerciales </a:t>
            </a:r>
          </a:p>
          <a:p>
            <a:pPr algn="ctr"/>
            <a:r>
              <a:rPr lang="es-AR" sz="1800" dirty="0">
                <a:latin typeface="Calibri" pitchFamily="34" charset="0"/>
                <a:cs typeface="Calibri" pitchFamily="34" charset="0"/>
              </a:rPr>
              <a:t>de las manufacturas de origen industrial (millones dólares 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548680"/>
            <a:ext cx="7056784" cy="1000125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IV. LAS BARRERAS A LAS EXPORTACIONES ATENTAN CONTRA  LA IMAGEN DE ARGENTINA COMO PROVEEDOR CONFIABLE DE ALIMENTOS</a:t>
            </a:r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060848"/>
            <a:ext cx="7414592" cy="3623518"/>
          </a:xfrm>
        </p:spPr>
        <p:txBody>
          <a:bodyPr lIns="90488" tIns="44450" rIns="90488" bIns="44450">
            <a:norm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  <a:defRPr/>
            </a:pPr>
            <a:r>
              <a:rPr lang="es-ES_tradnl" sz="2000" dirty="0">
                <a:latin typeface="Arial" charset="0"/>
              </a:rPr>
              <a:t>Las barreras a las exportaciones son objetadas en los foros internacionales:</a:t>
            </a:r>
          </a:p>
          <a:p>
            <a:pPr marL="702900" lvl="2" indent="-3600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dirty="0">
                <a:latin typeface="Arial" charset="0"/>
              </a:rPr>
              <a:t>No contribuyen a la seguridad alimentaria global</a:t>
            </a:r>
          </a:p>
          <a:p>
            <a:pPr marL="702900" lvl="2" indent="-3600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dirty="0">
                <a:latin typeface="Arial" charset="0"/>
              </a:rPr>
              <a:t>Potencian  la volatilidad de los precios de los precios internacionales     </a:t>
            </a:r>
          </a:p>
          <a:p>
            <a:pPr marL="702900" lvl="2" indent="-3600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1800" dirty="0">
                <a:latin typeface="Arial" charset="0"/>
              </a:rPr>
              <a:t>En diversos acuerdos comerciales internacionales han sido prohibidas</a:t>
            </a:r>
          </a:p>
        </p:txBody>
      </p:sp>
    </p:spTree>
    <p:extLst>
      <p:ext uri="{BB962C8B-B14F-4D97-AF65-F5344CB8AC3E}">
        <p14:creationId xmlns:p14="http://schemas.microsoft.com/office/powerpoint/2010/main" val="25919793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968" y="556667"/>
            <a:ext cx="8218488" cy="1000125"/>
          </a:xfrm>
        </p:spPr>
        <p:txBody>
          <a:bodyPr lIns="90488" tIns="44450" rIns="90488" bIns="44450">
            <a:no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V. LAS BARRERAS A LAS EXPORTACIONES ATENTAN CONTRA EL FEDERALISMO Y EL DESARROLLO TERRITORIAL, ESPECIALMENTE DE LAS ZONAS MAS ALEJADAS</a:t>
            </a:r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965722"/>
            <a:ext cx="7414592" cy="3623518"/>
          </a:xfrm>
        </p:spPr>
        <p:txBody>
          <a:bodyPr lIns="90488" tIns="44450" rIns="90488" bIns="44450">
            <a:normAutofit/>
          </a:bodyPr>
          <a:lstStyle/>
          <a:p>
            <a:pPr marL="360000" lvl="1" indent="-3600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Arial" charset="0"/>
              </a:rPr>
              <a:t>Discriminan los precios de las zonas alejadas (los impuestos se calculan en referencia al FOB). El impuesto del 35% para soja en el puerto representa más del 50% en Salta</a:t>
            </a:r>
          </a:p>
          <a:p>
            <a:pPr marL="360000" lvl="1" indent="-3600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Arial" charset="0"/>
              </a:rPr>
              <a:t>Reducen impuestos provinciales y municipales (IB y tasas)</a:t>
            </a:r>
          </a:p>
          <a:p>
            <a:pPr marL="360000" lvl="1" indent="-36000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Arial" charset="0"/>
              </a:rPr>
              <a:t>La coparticipación  de IEX es anticonstitucional y no respeta la Ley de Coparticipación que excluye explícitamente los derechos aduaneros</a:t>
            </a:r>
            <a:r>
              <a:rPr lang="es-ES_tradnl" sz="2400" dirty="0">
                <a:latin typeface="Arial" charset="0"/>
              </a:rPr>
              <a:t>      </a:t>
            </a:r>
            <a:endParaRPr lang="es-ES_tradnl" sz="20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34" y="259556"/>
            <a:ext cx="8352730" cy="86518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VI. LOS EFECTOS DE LAS BNA (</a:t>
            </a:r>
            <a:r>
              <a:rPr lang="es-ES_tradnl" sz="1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ROEs</a:t>
            </a: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 SON PEORES QUE LOS DE LOS IEX: AFECTAN EL BUEN DESEMPEÑO DE LAS CADENAS DE VALOR</a:t>
            </a:r>
            <a:endParaRPr lang="es-ES" sz="1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69256"/>
            <a:ext cx="7772400" cy="5472112"/>
          </a:xfrm>
        </p:spPr>
        <p:txBody>
          <a:bodyPr/>
          <a:lstStyle/>
          <a:p>
            <a:pPr marL="414900" indent="-3429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Tienen efectos sobre los precios similares a los IEX </a:t>
            </a:r>
          </a:p>
          <a:p>
            <a:pPr marL="414900" indent="-3429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Generan transferencias de ingresos y enfrentamientos entre los participantes de las cadenas (a favor de los + concentrados)</a:t>
            </a:r>
          </a:p>
          <a:p>
            <a:pPr marL="414900" indent="-3429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Generan corrupción</a:t>
            </a:r>
          </a:p>
          <a:p>
            <a:pPr marL="414900" indent="-3429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" charset="0"/>
              </a:rPr>
              <a:t>No generan ingresos fiscales</a:t>
            </a:r>
          </a:p>
        </p:txBody>
      </p:sp>
      <p:graphicFrame>
        <p:nvGraphicFramePr>
          <p:cNvPr id="2" name="10 Gráfico">
            <a:extLst>
              <a:ext uri="{FF2B5EF4-FFF2-40B4-BE49-F238E27FC236}">
                <a16:creationId xmlns:a16="http://schemas.microsoft.com/office/drawing/2014/main" id="{428840C3-E9B3-36DF-2D41-2C1B29A83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639206"/>
              </p:ext>
            </p:extLst>
          </p:nvPr>
        </p:nvGraphicFramePr>
        <p:xfrm>
          <a:off x="1043608" y="3356992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772816"/>
            <a:ext cx="7414592" cy="3623518"/>
          </a:xfrm>
        </p:spPr>
        <p:txBody>
          <a:bodyPr lIns="90488" tIns="44450" rIns="90488" bIns="44450">
            <a:norm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  <a:defRPr/>
            </a:pPr>
            <a:endParaRPr lang="es-ES_tradnl" sz="1800" dirty="0">
              <a:latin typeface="Arial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  <a:defRPr/>
            </a:pPr>
            <a:endParaRPr lang="es-ES_tradnl" dirty="0">
              <a:latin typeface="Arial" charset="0"/>
            </a:endParaRPr>
          </a:p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None/>
              <a:defRPr/>
            </a:pPr>
            <a:r>
              <a:rPr lang="es-ES_tradnl" sz="2800" dirty="0">
                <a:latin typeface="Arial" charset="0"/>
              </a:rPr>
              <a:t>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25658701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30175" y="1828800"/>
            <a:ext cx="7483475" cy="1951038"/>
            <a:chOff x="377" y="1050"/>
            <a:chExt cx="4893" cy="1132"/>
          </a:xfrm>
        </p:grpSpPr>
        <p:grpSp>
          <p:nvGrpSpPr>
            <p:cNvPr id="3083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511"/>
              <a:chOff x="377" y="1671"/>
              <a:chExt cx="4893" cy="511"/>
            </a:xfrm>
          </p:grpSpPr>
          <p:sp>
            <p:nvSpPr>
              <p:cNvPr id="49162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118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/>
            </p:nvSpPr>
            <p:spPr bwMode="auto">
              <a:xfrm>
                <a:off x="1337" y="1671"/>
                <a:ext cx="1824" cy="5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                               </a:t>
                </a:r>
              </a:p>
              <a:p>
                <a:pPr algn="ctr" eaLnBrk="0" hangingPunct="0">
                  <a:defRPr/>
                </a:pP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/>
            </p:nvSpPr>
            <p:spPr bwMode="auto">
              <a:xfrm>
                <a:off x="2660" y="1671"/>
                <a:ext cx="1394" cy="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       </a:t>
                </a:r>
              </a:p>
              <a:p>
                <a:pPr algn="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/>
            </p:nvSpPr>
            <p:spPr bwMode="auto">
              <a:xfrm>
                <a:off x="5152" y="1671"/>
                <a:ext cx="118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>
                  <a:defRPr/>
                </a:pPr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3084" name="Group 14"/>
            <p:cNvGrpSpPr>
              <a:grpSpLocks/>
            </p:cNvGrpSpPr>
            <p:nvPr/>
          </p:nvGrpSpPr>
          <p:grpSpPr bwMode="auto">
            <a:xfrm>
              <a:off x="2215" y="1050"/>
              <a:ext cx="2771" cy="211"/>
              <a:chOff x="2215" y="1050"/>
              <a:chExt cx="2771" cy="211"/>
            </a:xfrm>
          </p:grpSpPr>
          <p:sp>
            <p:nvSpPr>
              <p:cNvPr id="49167" name="Rectangle 15"/>
              <p:cNvSpPr>
                <a:spLocks noChangeArrowheads="1"/>
              </p:cNvSpPr>
              <p:nvPr/>
            </p:nvSpPr>
            <p:spPr bwMode="auto">
              <a:xfrm>
                <a:off x="2215" y="1050"/>
                <a:ext cx="119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9168" name="Rectangle 16"/>
              <p:cNvSpPr>
                <a:spLocks noChangeArrowheads="1"/>
              </p:cNvSpPr>
              <p:nvPr/>
            </p:nvSpPr>
            <p:spPr bwMode="auto">
              <a:xfrm>
                <a:off x="3645" y="1050"/>
                <a:ext cx="114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9169" name="Rectangle 17"/>
              <p:cNvSpPr>
                <a:spLocks noChangeArrowheads="1"/>
              </p:cNvSpPr>
              <p:nvPr/>
            </p:nvSpPr>
            <p:spPr bwMode="auto">
              <a:xfrm>
                <a:off x="4863" y="1050"/>
                <a:ext cx="112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49170" name="Rectangle 18"/>
          <p:cNvSpPr>
            <a:spLocks noGrp="1" noChangeArrowheads="1"/>
          </p:cNvSpPr>
          <p:nvPr>
            <p:ph type="title"/>
          </p:nvPr>
        </p:nvSpPr>
        <p:spPr>
          <a:xfrm>
            <a:off x="971600" y="502661"/>
            <a:ext cx="7128792" cy="694091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120000"/>
              </a:lnSpc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</a:rPr>
              <a:t>TEMARIO</a:t>
            </a:r>
          </a:p>
        </p:txBody>
      </p:sp>
      <p:sp>
        <p:nvSpPr>
          <p:cNvPr id="49171" name="Rectangle 19"/>
          <p:cNvSpPr>
            <a:spLocks noGrp="1" noChangeArrowheads="1"/>
          </p:cNvSpPr>
          <p:nvPr>
            <p:ph idx="1"/>
          </p:nvPr>
        </p:nvSpPr>
        <p:spPr>
          <a:xfrm>
            <a:off x="971600" y="1412404"/>
            <a:ext cx="7488832" cy="5256956"/>
          </a:xfrm>
        </p:spPr>
        <p:txBody>
          <a:bodyPr lIns="90488" tIns="44450" rIns="90488" bIns="44450">
            <a:normAutofit/>
          </a:bodyPr>
          <a:lstStyle/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Los impuestos a las exportaciones y  las  restricciones cuantitativas. Impactos en los precios internos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Impactos en la competitividad internacional de la producción argentina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Impactos  agregados en la producción, las exportaciones y el crecimiento económico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Impactos en la seguridad alimentaria global y en la imagen de Argentina 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Impactos en el desarrollo territorial y el federalismo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  <a:defRPr/>
            </a:pPr>
            <a:r>
              <a:rPr lang="es-ES_tradnl" sz="2000" dirty="0">
                <a:latin typeface="Arial" charset="0"/>
              </a:rPr>
              <a:t>Impactos de las restricciones a las exportaciones en los ingresos de los distintos eslabones  y en el desempeño de las cadenas de valor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Font typeface="Times New Roman" pitchFamily="18" charset="0"/>
              <a:buChar char="•"/>
              <a:defRPr/>
            </a:pPr>
            <a:endParaRPr lang="es-ES_tradnl" sz="2000" dirty="0">
              <a:latin typeface="Arial" charset="0"/>
            </a:endParaRPr>
          </a:p>
          <a:p>
            <a:pPr marL="457200" indent="-457200" eaLnBrk="1" hangingPunct="1">
              <a:buFont typeface="Times New Roman" pitchFamily="18" charset="0"/>
              <a:buNone/>
              <a:defRPr/>
            </a:pPr>
            <a:endParaRPr lang="es-ES_tradnl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7984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utoUpdateAnimBg="0"/>
      <p:bldP spid="49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1564"/>
            <a:ext cx="8208912" cy="86518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I. EFECTOS DE LOS IMPUESTOS A LAS EXPORTACIONES Y LAS RESTRICCIONES CUANTITATIVAS (</a:t>
            </a:r>
            <a:r>
              <a:rPr lang="es-ES_tradnl" sz="1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ROEs</a:t>
            </a:r>
            <a:r>
              <a:rPr lang="es-ES_tradnl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 SOBRE LOS PRECIOS</a:t>
            </a:r>
            <a:endParaRPr lang="es-ES" sz="1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52736"/>
            <a:ext cx="7772400" cy="5472112"/>
          </a:xfrm>
        </p:spPr>
        <p:txBody>
          <a:bodyPr/>
          <a:lstStyle/>
          <a:p>
            <a:pPr marL="0" indent="0">
              <a:buClr>
                <a:srgbClr val="2945D1"/>
              </a:buClr>
              <a:buNone/>
              <a:defRPr/>
            </a:pPr>
            <a:endParaRPr lang="es-ES" sz="2000" dirty="0">
              <a:latin typeface="Arial" charset="0"/>
            </a:endParaRPr>
          </a:p>
          <a:p>
            <a:pPr marL="0" indent="0" algn="ctr">
              <a:buClr>
                <a:srgbClr val="2945D1"/>
              </a:buClr>
              <a:buNone/>
              <a:defRPr/>
            </a:pPr>
            <a:r>
              <a:rPr lang="es-ES" sz="1800" dirty="0">
                <a:latin typeface="Arial" charset="0"/>
              </a:rPr>
              <a:t>Los  IEX y los </a:t>
            </a:r>
            <a:r>
              <a:rPr lang="es-ES" sz="1800" dirty="0" err="1">
                <a:latin typeface="Arial" charset="0"/>
              </a:rPr>
              <a:t>ROEs</a:t>
            </a:r>
            <a:r>
              <a:rPr lang="es-ES" sz="1800" dirty="0">
                <a:latin typeface="Arial" charset="0"/>
              </a:rPr>
              <a:t> tienen efectos sobre los precios internos  (reducen los precios internos en los % respectivos de los precios FOB)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027540965"/>
              </p:ext>
            </p:extLst>
          </p:nvPr>
        </p:nvGraphicFramePr>
        <p:xfrm>
          <a:off x="971600" y="2060848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42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448739" y="390525"/>
            <a:ext cx="8155709" cy="10222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_tradn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 EFECTOS DE LAS BARRERAS A LAS EXPORTACIONES MAIZ (DERECHOS EXPORTACIÓN Y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RESTRICCIONES CUANTITATIVAS</a:t>
            </a:r>
            <a:r>
              <a:rPr lang="es-ES_tradn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es-ES_tradn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(precios y márgenes de exportación extraordinarios en dólares/ton)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27584" y="5487615"/>
            <a:ext cx="55006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1200" b="0" dirty="0">
              <a:latin typeface="Arial" pitchFamily="34" charset="0"/>
            </a:endParaRPr>
          </a:p>
          <a:p>
            <a:r>
              <a:rPr lang="es-MX" sz="1200" b="0" dirty="0">
                <a:latin typeface="Arial" pitchFamily="34" charset="0"/>
              </a:rPr>
              <a:t>Fuente: </a:t>
            </a:r>
            <a:r>
              <a:rPr lang="es-MX" sz="1200" b="0" dirty="0" err="1">
                <a:latin typeface="Arial" pitchFamily="34" charset="0"/>
              </a:rPr>
              <a:t>Regúnaga</a:t>
            </a:r>
            <a:r>
              <a:rPr lang="en-US" sz="1200" b="0" dirty="0">
                <a:latin typeface="Arial" pitchFamily="34" charset="0"/>
              </a:rPr>
              <a:t> 2011 con </a:t>
            </a:r>
            <a:r>
              <a:rPr lang="en-US" sz="1200" b="0" dirty="0" err="1">
                <a:latin typeface="Arial" pitchFamily="34" charset="0"/>
              </a:rPr>
              <a:t>datos</a:t>
            </a:r>
            <a:r>
              <a:rPr lang="en-US" sz="1200" b="0" dirty="0">
                <a:latin typeface="Arial" pitchFamily="34" charset="0"/>
              </a:rPr>
              <a:t> de </a:t>
            </a:r>
            <a:r>
              <a:rPr lang="en-US" sz="1200" b="0" dirty="0" err="1">
                <a:latin typeface="Arial" pitchFamily="34" charset="0"/>
              </a:rPr>
              <a:t>Bolsa</a:t>
            </a:r>
            <a:r>
              <a:rPr lang="en-US" sz="1200" b="0" dirty="0">
                <a:latin typeface="Arial" pitchFamily="34" charset="0"/>
              </a:rPr>
              <a:t> de </a:t>
            </a:r>
            <a:r>
              <a:rPr lang="en-US" sz="1200" b="0" dirty="0" err="1">
                <a:latin typeface="Arial" pitchFamily="34" charset="0"/>
              </a:rPr>
              <a:t>Cereales</a:t>
            </a:r>
            <a:r>
              <a:rPr lang="es-ES" sz="1200" b="0" dirty="0">
                <a:latin typeface="Arial" pitchFamily="34" charset="0"/>
              </a:rPr>
              <a:t> 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223694784"/>
              </p:ext>
            </p:extLst>
          </p:nvPr>
        </p:nvGraphicFramePr>
        <p:xfrm>
          <a:off x="971600" y="1500175"/>
          <a:ext cx="7128792" cy="41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539552" y="602302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dirty="0">
                <a:solidFill>
                  <a:srgbClr val="0000FF"/>
                </a:solidFill>
                <a:latin typeface="Arial" pitchFamily="34" charset="0"/>
              </a:rPr>
              <a:t>El precio al productor del gráfico es en el puerto, por lo que </a:t>
            </a:r>
          </a:p>
          <a:p>
            <a:pPr algn="ctr"/>
            <a:r>
              <a:rPr lang="es-ES_tradnl" sz="1800" dirty="0">
                <a:solidFill>
                  <a:srgbClr val="0000FF"/>
                </a:solidFill>
                <a:latin typeface="Arial" pitchFamily="34" charset="0"/>
              </a:rPr>
              <a:t>en el interior (en chacra) es mucho menor por el flete y otros gastos</a:t>
            </a:r>
            <a:endParaRPr lang="es-AR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375628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s-AR" sz="2000" dirty="0">
                <a:latin typeface="Arial" pitchFamily="34" charset="0"/>
                <a:cs typeface="Arial" pitchFamily="34" charset="0"/>
              </a:rPr>
              <a:t> II. </a:t>
            </a:r>
            <a:r>
              <a:rPr lang="es-AR" b="0" dirty="0">
                <a:latin typeface="Arial" pitchFamily="34" charset="0"/>
                <a:cs typeface="Arial" pitchFamily="34" charset="0"/>
              </a:rPr>
              <a:t>LAS BARRERAS A LAS EXPORTACIONES SON EL PRINCIPAL FACTOR DE LA DESPROTECCIÓN COMERCIAL EN ARGENTINA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1198493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800" b="1" dirty="0">
                <a:latin typeface="Calibri" pitchFamily="34" charset="0"/>
                <a:cs typeface="Calibri" pitchFamily="34" charset="0"/>
              </a:rPr>
              <a:t>Apoyo estimado al productor agropecuario (PSE) en países seleccionados en 2011 </a:t>
            </a:r>
          </a:p>
          <a:p>
            <a:r>
              <a:rPr lang="es-AR" dirty="0">
                <a:latin typeface="Calibri" pitchFamily="34" charset="0"/>
                <a:cs typeface="Calibri" pitchFamily="34" charset="0"/>
              </a:rPr>
              <a:t>       (</a:t>
            </a:r>
            <a:r>
              <a:rPr lang="es-AR" sz="1800" b="0" dirty="0">
                <a:latin typeface="Calibri" pitchFamily="34" charset="0"/>
                <a:cs typeface="Calibri" pitchFamily="34" charset="0"/>
              </a:rPr>
              <a:t>% de los ingresos brutos)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áfico 1"/>
          <p:cNvGraphicFramePr/>
          <p:nvPr>
            <p:extLst>
              <p:ext uri="{D42A27DB-BD31-4B8C-83A1-F6EECF244321}">
                <p14:modId xmlns:p14="http://schemas.microsoft.com/office/powerpoint/2010/main" val="2005240058"/>
              </p:ext>
            </p:extLst>
          </p:nvPr>
        </p:nvGraphicFramePr>
        <p:xfrm>
          <a:off x="755576" y="2000240"/>
          <a:ext cx="770485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500034" y="6182045"/>
            <a:ext cx="2196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0" dirty="0">
                <a:latin typeface="Arial" pitchFamily="34" charset="0"/>
                <a:cs typeface="Arial" pitchFamily="34" charset="0"/>
              </a:rPr>
              <a:t>       Fuente: OCDE y BID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1660900" y="5429264"/>
            <a:ext cx="67687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 flipH="1" flipV="1">
            <a:off x="-607256" y="3178173"/>
            <a:ext cx="449980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02739" y="260648"/>
            <a:ext cx="834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0" dirty="0">
                <a:latin typeface="Arial" pitchFamily="34" charset="0"/>
                <a:cs typeface="Arial" pitchFamily="34" charset="0"/>
              </a:rPr>
              <a:t>II. PRECIOS INTERNOS RESULTANTES DE LAS POLÍTICAS COMERCIALES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15074" y="241672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dirty="0">
                <a:latin typeface="Arial" pitchFamily="34" charset="0"/>
                <a:cs typeface="Arial" pitchFamily="34" charset="0"/>
              </a:rPr>
              <a:t>Precio internacional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584229" y="2786058"/>
            <a:ext cx="64540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Abrir llave"/>
          <p:cNvSpPr/>
          <p:nvPr/>
        </p:nvSpPr>
        <p:spPr>
          <a:xfrm rot="10800000">
            <a:off x="3714745" y="2207354"/>
            <a:ext cx="214314" cy="578703"/>
          </a:xfrm>
          <a:prstGeom prst="leftBrace">
            <a:avLst>
              <a:gd name="adj1" fmla="val 81446"/>
              <a:gd name="adj2" fmla="val 50000"/>
            </a:avLst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Abrir llave"/>
          <p:cNvSpPr/>
          <p:nvPr/>
        </p:nvSpPr>
        <p:spPr>
          <a:xfrm>
            <a:off x="1211564" y="1500174"/>
            <a:ext cx="360040" cy="1285884"/>
          </a:xfrm>
          <a:prstGeom prst="leftBrace">
            <a:avLst>
              <a:gd name="adj1" fmla="val 8144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19 Conector recto"/>
          <p:cNvCxnSpPr/>
          <p:nvPr/>
        </p:nvCxnSpPr>
        <p:spPr>
          <a:xfrm>
            <a:off x="1618409" y="1500174"/>
            <a:ext cx="645405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21 Abrir llave"/>
          <p:cNvSpPr/>
          <p:nvPr/>
        </p:nvSpPr>
        <p:spPr>
          <a:xfrm rot="10800000">
            <a:off x="2643175" y="1500174"/>
            <a:ext cx="360041" cy="1285884"/>
          </a:xfrm>
          <a:prstGeom prst="leftBrace">
            <a:avLst>
              <a:gd name="adj1" fmla="val 8144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2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928926" y="177378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Subs</a:t>
            </a:r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Exportación UE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715008" y="1785926"/>
            <a:ext cx="24288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s-AR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price</a:t>
            </a:r>
            <a:r>
              <a:rPr lang="es-A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USA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857620" y="22738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Subs</a:t>
            </a:r>
            <a:r>
              <a:rPr lang="es-A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Producción USA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406" y="1090182"/>
            <a:ext cx="157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Subs</a:t>
            </a:r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+ D. </a:t>
            </a:r>
            <a:r>
              <a:rPr lang="es-A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</a:t>
            </a:r>
            <a:endParaRPr lang="es-AR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42876" y="2925545"/>
            <a:ext cx="164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Retención</a:t>
            </a:r>
          </a:p>
          <a:p>
            <a:r>
              <a:rPr lang="es-A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D. Expo</a:t>
            </a:r>
          </a:p>
        </p:txBody>
      </p:sp>
      <p:sp>
        <p:nvSpPr>
          <p:cNvPr id="37" name="36 Abrir llave"/>
          <p:cNvSpPr/>
          <p:nvPr/>
        </p:nvSpPr>
        <p:spPr>
          <a:xfrm>
            <a:off x="1357289" y="2768853"/>
            <a:ext cx="285753" cy="803023"/>
          </a:xfrm>
          <a:prstGeom prst="leftBrace">
            <a:avLst>
              <a:gd name="adj1" fmla="val 81446"/>
              <a:gd name="adj2" fmla="val 50000"/>
            </a:avLst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8" name="37 Conector recto"/>
          <p:cNvCxnSpPr/>
          <p:nvPr/>
        </p:nvCxnSpPr>
        <p:spPr>
          <a:xfrm>
            <a:off x="1689847" y="4143380"/>
            <a:ext cx="64540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41 Abrir llave"/>
          <p:cNvSpPr/>
          <p:nvPr/>
        </p:nvSpPr>
        <p:spPr>
          <a:xfrm>
            <a:off x="1295627" y="3643315"/>
            <a:ext cx="347415" cy="500066"/>
          </a:xfrm>
          <a:prstGeom prst="leftBrace">
            <a:avLst>
              <a:gd name="adj1" fmla="val 81446"/>
              <a:gd name="adj2" fmla="val 50000"/>
            </a:avLst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6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14283" y="3643314"/>
            <a:ext cx="105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ROEs</a:t>
            </a:r>
            <a:r>
              <a:rPr lang="es-A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AR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BNAs</a:t>
            </a:r>
            <a:endParaRPr lang="es-A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715008" y="3774048"/>
            <a:ext cx="3143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Precio interno Argentina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572132" y="1214422"/>
            <a:ext cx="263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Precio interno UE</a:t>
            </a:r>
          </a:p>
        </p:txBody>
      </p:sp>
      <p:cxnSp>
        <p:nvCxnSpPr>
          <p:cNvPr id="32" name="31 Conector recto"/>
          <p:cNvCxnSpPr/>
          <p:nvPr/>
        </p:nvCxnSpPr>
        <p:spPr>
          <a:xfrm>
            <a:off x="1689847" y="2143116"/>
            <a:ext cx="645405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5715008" y="2845354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Precio interno USA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100912" y="1845222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A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</a:t>
            </a:r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UE</a:t>
            </a:r>
          </a:p>
        </p:txBody>
      </p:sp>
      <p:sp>
        <p:nvSpPr>
          <p:cNvPr id="40" name="39 Abrir llave"/>
          <p:cNvSpPr/>
          <p:nvPr/>
        </p:nvSpPr>
        <p:spPr>
          <a:xfrm rot="10800000">
            <a:off x="1668761" y="1214421"/>
            <a:ext cx="188595" cy="285752"/>
          </a:xfrm>
          <a:prstGeom prst="leftBrace">
            <a:avLst>
              <a:gd name="adj1" fmla="val 81446"/>
              <a:gd name="adj2" fmla="val 50000"/>
            </a:avLst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2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643042" y="1142984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s-A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Prod</a:t>
            </a:r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UE</a:t>
            </a:r>
          </a:p>
        </p:txBody>
      </p:sp>
      <p:cxnSp>
        <p:nvCxnSpPr>
          <p:cNvPr id="44" name="43 Conector recto"/>
          <p:cNvCxnSpPr/>
          <p:nvPr/>
        </p:nvCxnSpPr>
        <p:spPr>
          <a:xfrm>
            <a:off x="1689847" y="2857496"/>
            <a:ext cx="645405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143108" y="5805264"/>
            <a:ext cx="5715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2714612" y="5589240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Argentina</a:t>
            </a:r>
          </a:p>
        </p:txBody>
      </p:sp>
      <p:cxnSp>
        <p:nvCxnSpPr>
          <p:cNvPr id="48" name="47 Conector recto"/>
          <p:cNvCxnSpPr/>
          <p:nvPr/>
        </p:nvCxnSpPr>
        <p:spPr>
          <a:xfrm>
            <a:off x="4429124" y="5805264"/>
            <a:ext cx="64294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4929190" y="5559623"/>
            <a:ext cx="22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USA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6215074" y="5805264"/>
            <a:ext cx="571504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60 Rectángulo"/>
          <p:cNvSpPr/>
          <p:nvPr/>
        </p:nvSpPr>
        <p:spPr>
          <a:xfrm>
            <a:off x="6793989" y="5589240"/>
            <a:ext cx="849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4728" y="732992"/>
            <a:ext cx="244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+mn-lt"/>
              </a:rPr>
              <a:t>Precio / ingreso</a:t>
            </a:r>
          </a:p>
        </p:txBody>
      </p:sp>
      <p:cxnSp>
        <p:nvCxnSpPr>
          <p:cNvPr id="46" name="45 Conector recto"/>
          <p:cNvCxnSpPr/>
          <p:nvPr/>
        </p:nvCxnSpPr>
        <p:spPr>
          <a:xfrm>
            <a:off x="1643042" y="1214422"/>
            <a:ext cx="645405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5652583" y="824195"/>
            <a:ext cx="210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Ingreso interno UE</a:t>
            </a:r>
            <a:endParaRPr lang="es-AR" sz="1600" dirty="0"/>
          </a:p>
        </p:txBody>
      </p:sp>
      <p:sp>
        <p:nvSpPr>
          <p:cNvPr id="50" name="49 Rectángulo"/>
          <p:cNvSpPr/>
          <p:nvPr/>
        </p:nvSpPr>
        <p:spPr>
          <a:xfrm>
            <a:off x="683568" y="613568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 recibir precios menores que los de los otros países hay menos incentivos para producir y más dificultades para competir</a:t>
            </a:r>
          </a:p>
        </p:txBody>
      </p:sp>
    </p:spTree>
    <p:extLst>
      <p:ext uri="{BB962C8B-B14F-4D97-AF65-F5344CB8AC3E}">
        <p14:creationId xmlns:p14="http://schemas.microsoft.com/office/powerpoint/2010/main" val="159141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2" grpId="0" animBg="1"/>
      <p:bldP spid="23" grpId="0"/>
      <p:bldP spid="24" grpId="0"/>
      <p:bldP spid="30" grpId="0"/>
      <p:bldP spid="35" grpId="0"/>
      <p:bldP spid="36" grpId="0"/>
      <p:bldP spid="37" grpId="0" animBg="1"/>
      <p:bldP spid="42" grpId="0" animBg="1"/>
      <p:bldP spid="43" grpId="0"/>
      <p:bldP spid="29" grpId="0"/>
      <p:bldP spid="31" grpId="0"/>
      <p:bldP spid="34" grpId="0"/>
      <p:bldP spid="39" grpId="0"/>
      <p:bldP spid="40" grpId="0" animBg="1"/>
      <p:bldP spid="41" grpId="0"/>
      <p:bldP spid="47" grpId="0"/>
      <p:bldP spid="53" grpId="0"/>
      <p:bldP spid="61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72008" y="260350"/>
            <a:ext cx="8892480" cy="79238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IMPORTANCIA DEL CONTEXTO ECONOMICO:</a:t>
            </a:r>
            <a:b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ALTA RESPUESTA  A LOS INCENTIVOS COMERCIALES EN LA DECADA DEL 90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95288" y="6437313"/>
            <a:ext cx="23717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solidFill>
                  <a:schemeClr val="bg2"/>
                </a:solidFill>
                <a:latin typeface="Arial" pitchFamily="34" charset="0"/>
              </a:rPr>
              <a:t>  </a:t>
            </a:r>
            <a:endParaRPr lang="es-ES" sz="1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8B11A85A-60E1-4BC0-99AB-D7D8D3E7C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4" y="1340768"/>
            <a:ext cx="7545128" cy="3672408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EA25516-2202-42A6-9FBB-AEA99875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4" y="5013176"/>
            <a:ext cx="7624992" cy="1233980"/>
          </a:xfrm>
          <a:prstGeom prst="rect">
            <a:avLst/>
          </a:prstGeom>
          <a:solidFill>
            <a:srgbClr val="FFFFE1"/>
          </a:solidFill>
        </p:spPr>
      </p:pic>
      <p:sp>
        <p:nvSpPr>
          <p:cNvPr id="3" name="2 Rectángulo"/>
          <p:cNvSpPr/>
          <p:nvPr/>
        </p:nvSpPr>
        <p:spPr>
          <a:xfrm>
            <a:off x="611560" y="6309320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0" dirty="0">
                <a:latin typeface="Museo Sans 700"/>
              </a:rPr>
              <a:t>  Lema, D. (2016). </a:t>
            </a:r>
            <a:r>
              <a:rPr lang="es-MX" sz="1400" b="0" dirty="0">
                <a:latin typeface="Museo Sans 300"/>
              </a:rPr>
              <a:t>Crecimiento y productividad total de factores en Argentina y países del cono sur: 1961-2013</a:t>
            </a:r>
            <a:endParaRPr lang="es-AR" sz="1400" b="0" dirty="0"/>
          </a:p>
        </p:txBody>
      </p:sp>
      <p:sp>
        <p:nvSpPr>
          <p:cNvPr id="2" name="1 Flecha abajo"/>
          <p:cNvSpPr/>
          <p:nvPr/>
        </p:nvSpPr>
        <p:spPr>
          <a:xfrm>
            <a:off x="2195736" y="2060848"/>
            <a:ext cx="216024" cy="288032"/>
          </a:xfrm>
          <a:prstGeom prst="downArrow">
            <a:avLst>
              <a:gd name="adj1" fmla="val 65678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abajo"/>
          <p:cNvSpPr/>
          <p:nvPr/>
        </p:nvSpPr>
        <p:spPr>
          <a:xfrm>
            <a:off x="6660232" y="2276872"/>
            <a:ext cx="216024" cy="26041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516196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2132952"/>
            <a:ext cx="3383347" cy="431952"/>
          </a:xfrm>
          <a:prstGeom prst="rect">
            <a:avLst/>
          </a:prstGeom>
          <a:noFill/>
        </p:spPr>
        <p:txBody>
          <a:bodyPr wrap="square" lIns="46077" tIns="23038" rIns="46077" bIns="23038" rtlCol="0">
            <a:spAutoFit/>
          </a:bodyPr>
          <a:lstStyle/>
          <a:p>
            <a:pPr>
              <a:lnSpc>
                <a:spcPts val="3427"/>
              </a:lnSpc>
            </a:pPr>
            <a:r>
              <a:rPr lang="es-AR" sz="2000" b="0" dirty="0">
                <a:latin typeface="Arial" pitchFamily="34" charset="0"/>
                <a:cs typeface="Arial" pitchFamily="34" charset="0"/>
              </a:rPr>
              <a:t>Nivel Tecnológico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b="0" dirty="0">
                <a:latin typeface="Arial" pitchFamily="34" charset="0"/>
                <a:cs typeface="Arial" pitchFamily="34" charset="0"/>
              </a:rPr>
              <a:t>2018/19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F0956CF-2057-4D66-B428-212EE12356AE}"/>
              </a:ext>
            </a:extLst>
          </p:cNvPr>
          <p:cNvGraphicFramePr>
            <a:graphicFrameLocks/>
          </p:cNvGraphicFramePr>
          <p:nvPr/>
        </p:nvGraphicFramePr>
        <p:xfrm>
          <a:off x="2987824" y="2146863"/>
          <a:ext cx="6134664" cy="351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0E6E2C3-E494-445A-8E0D-E5245FB58A57}"/>
              </a:ext>
            </a:extLst>
          </p:cNvPr>
          <p:cNvGraphicFramePr>
            <a:graphicFrameLocks/>
          </p:cNvGraphicFramePr>
          <p:nvPr/>
        </p:nvGraphicFramePr>
        <p:xfrm>
          <a:off x="-154617" y="2348928"/>
          <a:ext cx="36454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4DC7B33-3065-44A1-9F70-3756190455B5}"/>
              </a:ext>
            </a:extLst>
          </p:cNvPr>
          <p:cNvSpPr txBox="1"/>
          <p:nvPr/>
        </p:nvSpPr>
        <p:spPr>
          <a:xfrm>
            <a:off x="3275856" y="1562529"/>
            <a:ext cx="5868144" cy="600524"/>
          </a:xfrm>
          <a:prstGeom prst="rect">
            <a:avLst/>
          </a:prstGeom>
          <a:noFill/>
        </p:spPr>
        <p:txBody>
          <a:bodyPr wrap="square" lIns="46077" tIns="23038" rIns="46077" bIns="23038" rtlCol="0">
            <a:spAutoFit/>
          </a:bodyPr>
          <a:lstStyle/>
          <a:p>
            <a:pPr algn="ctr"/>
            <a:r>
              <a:rPr lang="es-AR" sz="2000" b="0" dirty="0">
                <a:latin typeface="Arial" pitchFamily="34" charset="0"/>
                <a:cs typeface="Arial" pitchFamily="34" charset="0"/>
              </a:rPr>
              <a:t>Evolución de adopción de niveles tecnológicos (%)</a:t>
            </a:r>
          </a:p>
          <a:p>
            <a:pPr algn="ctr"/>
            <a:r>
              <a:rPr lang="es-AR" sz="16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Altas retenciones y </a:t>
            </a:r>
            <a:r>
              <a:rPr lang="es-AR" sz="1600" b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ROEs</a:t>
            </a:r>
            <a:r>
              <a:rPr lang="es-AR" sz="1600" b="0" dirty="0">
                <a:latin typeface="Arial" pitchFamily="34" charset="0"/>
                <a:cs typeface="Arial" pitchFamily="34" charset="0"/>
              </a:rPr>
              <a:t>        </a:t>
            </a:r>
            <a:r>
              <a:rPr lang="es-AR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Menores retenciones sin </a:t>
            </a:r>
            <a:r>
              <a:rPr lang="es-AR" sz="1600" b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ROEs</a:t>
            </a:r>
            <a:endParaRPr lang="es-AR" sz="1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E25712CA-B119-4222-88AF-6C38A837C712}"/>
              </a:ext>
            </a:extLst>
          </p:cNvPr>
          <p:cNvSpPr txBox="1"/>
          <p:nvPr/>
        </p:nvSpPr>
        <p:spPr>
          <a:xfrm>
            <a:off x="539552" y="462730"/>
            <a:ext cx="8064896" cy="734022"/>
          </a:xfrm>
          <a:prstGeom prst="rect">
            <a:avLst/>
          </a:prstGeom>
          <a:noFill/>
        </p:spPr>
        <p:txBody>
          <a:bodyPr wrap="square" lIns="46077" tIns="23038" rIns="46077" bIns="23038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_tradnl" dirty="0">
                <a:latin typeface="Arial" pitchFamily="34" charset="0"/>
                <a:cs typeface="Arial" pitchFamily="34" charset="0"/>
              </a:rPr>
              <a:t>III. </a:t>
            </a:r>
            <a:r>
              <a:rPr lang="es-ES_tradnl" b="0" dirty="0">
                <a:latin typeface="Arial" pitchFamily="34" charset="0"/>
                <a:cs typeface="Arial" pitchFamily="34" charset="0"/>
              </a:rPr>
              <a:t>IMPORTANCIA DEL CONTEXTO:  ADOPCION DE TECNOLOGIA MEJORADA EN LA PRODUCCION DE GRANOS - DISTINTOS PERIODOS</a:t>
            </a:r>
            <a:endParaRPr lang="es-AR" b="0" spc="151" dirty="0">
              <a:solidFill>
                <a:srgbClr val="1D5732"/>
              </a:solidFill>
              <a:latin typeface="Akzidenz-Grotesk Pro Ext" pitchFamily="50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6021288"/>
            <a:ext cx="425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0" dirty="0">
                <a:latin typeface="Arial" pitchFamily="34" charset="0"/>
                <a:cs typeface="Arial" pitchFamily="34" charset="0"/>
              </a:rPr>
              <a:t>Fuente: Datos de RETAA, Bolsa de Cereales. 2019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6012160" y="1988840"/>
            <a:ext cx="41507" cy="32266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1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30175" y="1828800"/>
            <a:ext cx="7483475" cy="1951038"/>
            <a:chOff x="377" y="1050"/>
            <a:chExt cx="4893" cy="1132"/>
          </a:xfrm>
        </p:grpSpPr>
        <p:grpSp>
          <p:nvGrpSpPr>
            <p:cNvPr id="23567" name="Group 9"/>
            <p:cNvGrpSpPr>
              <a:grpSpLocks/>
            </p:cNvGrpSpPr>
            <p:nvPr/>
          </p:nvGrpSpPr>
          <p:grpSpPr bwMode="auto">
            <a:xfrm>
              <a:off x="377" y="1671"/>
              <a:ext cx="4893" cy="511"/>
              <a:chOff x="377" y="1671"/>
              <a:chExt cx="4893" cy="511"/>
            </a:xfrm>
          </p:grpSpPr>
          <p:sp>
            <p:nvSpPr>
              <p:cNvPr id="447498" name="Rectangle 10"/>
              <p:cNvSpPr>
                <a:spLocks noChangeArrowheads="1"/>
              </p:cNvSpPr>
              <p:nvPr/>
            </p:nvSpPr>
            <p:spPr bwMode="auto">
              <a:xfrm>
                <a:off x="377" y="1671"/>
                <a:ext cx="118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endParaRPr lang="es-ES" sz="2800" b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499" name="Rectangle 11"/>
              <p:cNvSpPr>
                <a:spLocks noChangeArrowheads="1"/>
              </p:cNvSpPr>
              <p:nvPr/>
            </p:nvSpPr>
            <p:spPr bwMode="auto">
              <a:xfrm>
                <a:off x="1337" y="1671"/>
                <a:ext cx="1824" cy="5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        </a:t>
                </a:r>
              </a:p>
              <a:p>
                <a:pPr algn="ctr" eaLnBrk="0" hangingPunct="0">
                  <a:defRPr/>
                </a:pP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500" name="Rectangle 12"/>
              <p:cNvSpPr>
                <a:spLocks noChangeArrowheads="1"/>
              </p:cNvSpPr>
              <p:nvPr/>
            </p:nvSpPr>
            <p:spPr bwMode="auto">
              <a:xfrm>
                <a:off x="2660" y="1671"/>
                <a:ext cx="1393" cy="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</a:t>
                </a:r>
              </a:p>
              <a:p>
                <a:pPr algn="r" eaLnBrk="0" hangingPunct="0">
                  <a:defRPr/>
                </a:pPr>
                <a:r>
                  <a:rPr lang="es-ES_tradnl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                      </a:t>
                </a:r>
                <a:endParaRPr lang="es-ES_tradnl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501" name="Rectangle 13"/>
              <p:cNvSpPr>
                <a:spLocks noChangeArrowheads="1"/>
              </p:cNvSpPr>
              <p:nvPr/>
            </p:nvSpPr>
            <p:spPr bwMode="auto">
              <a:xfrm>
                <a:off x="5152" y="1671"/>
                <a:ext cx="118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>
                  <a:defRPr/>
                </a:pPr>
                <a:endParaRPr lang="es-E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23568" name="Group 14"/>
            <p:cNvGrpSpPr>
              <a:grpSpLocks/>
            </p:cNvGrpSpPr>
            <p:nvPr/>
          </p:nvGrpSpPr>
          <p:grpSpPr bwMode="auto">
            <a:xfrm>
              <a:off x="2215" y="1050"/>
              <a:ext cx="2771" cy="211"/>
              <a:chOff x="2215" y="1050"/>
              <a:chExt cx="2771" cy="211"/>
            </a:xfrm>
          </p:grpSpPr>
          <p:sp>
            <p:nvSpPr>
              <p:cNvPr id="447503" name="Rectangle 15"/>
              <p:cNvSpPr>
                <a:spLocks noChangeArrowheads="1"/>
              </p:cNvSpPr>
              <p:nvPr/>
            </p:nvSpPr>
            <p:spPr bwMode="auto">
              <a:xfrm>
                <a:off x="2215" y="1050"/>
                <a:ext cx="119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504" name="Rectangle 16"/>
              <p:cNvSpPr>
                <a:spLocks noChangeArrowheads="1"/>
              </p:cNvSpPr>
              <p:nvPr/>
            </p:nvSpPr>
            <p:spPr bwMode="auto">
              <a:xfrm>
                <a:off x="3645" y="1050"/>
                <a:ext cx="114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505" name="Rectangle 17"/>
              <p:cNvSpPr>
                <a:spLocks noChangeArrowheads="1"/>
              </p:cNvSpPr>
              <p:nvPr/>
            </p:nvSpPr>
            <p:spPr bwMode="auto">
              <a:xfrm>
                <a:off x="4863" y="1050"/>
                <a:ext cx="113" cy="2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endParaRPr lang="es-ES" sz="1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44750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0411" y="116632"/>
            <a:ext cx="8493376" cy="1368425"/>
          </a:xfrm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s-ES_tradnl" sz="1800" dirty="0">
                <a:latin typeface="Arial" pitchFamily="34" charset="0"/>
                <a:cs typeface="Arial" pitchFamily="34" charset="0"/>
              </a:rPr>
              <a:t>III. ALTA RESPUESTA DE LOS PRODUCTORES A LOS INCENTIVOS EN EL AREA SEMBRADA, LAS INVERSIONES Y LA PRODUCTIVIDAD </a:t>
            </a:r>
            <a:br>
              <a:rPr lang="es-ES_tradnl" sz="1800" dirty="0">
                <a:latin typeface="Arial" pitchFamily="34" charset="0"/>
                <a:cs typeface="Arial" pitchFamily="34" charset="0"/>
              </a:rPr>
            </a:br>
            <a:r>
              <a:rPr lang="es-ES_tradnl" sz="1800" dirty="0">
                <a:latin typeface="Arial" pitchFamily="34" charset="0"/>
                <a:cs typeface="Arial" pitchFamily="34" charset="0"/>
              </a:rPr>
              <a:t>(período 1941-2010)</a:t>
            </a:r>
            <a:endParaRPr lang="es-ES_tradnl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23562" name="Picture 2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9593" y="1404233"/>
            <a:ext cx="8564814" cy="5275263"/>
          </a:xfrm>
          <a:noFill/>
        </p:spPr>
      </p:pic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4675161" y="5620017"/>
            <a:ext cx="3353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1400" b="0" dirty="0">
                <a:solidFill>
                  <a:srgbClr val="3333FF"/>
                </a:solidFill>
                <a:latin typeface="Arial" pitchFamily="34" charset="0"/>
              </a:rPr>
              <a:t>Reformas de 1991: estabilidad, precios relativos, desregulación, transgénicos</a:t>
            </a:r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flipH="1" flipV="1">
            <a:off x="6500813" y="5429264"/>
            <a:ext cx="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3565" name="Oval 25"/>
          <p:cNvSpPr>
            <a:spLocks noChangeArrowheads="1"/>
          </p:cNvSpPr>
          <p:nvPr/>
        </p:nvSpPr>
        <p:spPr bwMode="auto">
          <a:xfrm rot="20673819">
            <a:off x="6343297" y="4789499"/>
            <a:ext cx="1820879" cy="57067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6699FF"/>
              </a:solidFill>
            </a:endParaRPr>
          </a:p>
        </p:txBody>
      </p:sp>
      <p:sp>
        <p:nvSpPr>
          <p:cNvPr id="23566" name="Oval 27"/>
          <p:cNvSpPr>
            <a:spLocks noChangeArrowheads="1"/>
          </p:cNvSpPr>
          <p:nvPr/>
        </p:nvSpPr>
        <p:spPr bwMode="auto">
          <a:xfrm rot="1953169">
            <a:off x="6898644" y="1764758"/>
            <a:ext cx="720725" cy="348773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779912" y="2996952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3635896" y="2971121"/>
            <a:ext cx="1152128" cy="24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3769536" y="2926105"/>
            <a:ext cx="861133" cy="3744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</a:pPr>
            <a:r>
              <a:rPr lang="es-ES" sz="105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Area</a:t>
            </a:r>
            <a:endParaRPr lang="es-ES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050" b="0" dirty="0">
                <a:solidFill>
                  <a:srgbClr val="FF0000"/>
                </a:solidFill>
                <a:latin typeface="Arial" pitchFamily="34" charset="0"/>
              </a:rPr>
              <a:t>Producción</a:t>
            </a:r>
            <a:endParaRPr lang="es-AR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6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13233</TotalTime>
  <Words>1480</Words>
  <Application>Microsoft Office PowerPoint</Application>
  <PresentationFormat>Presentación en pantalla (4:3)</PresentationFormat>
  <Paragraphs>220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Akzidenz-Grotesk Pro Ext</vt:lpstr>
      <vt:lpstr>Arial</vt:lpstr>
      <vt:lpstr>Calibri</vt:lpstr>
      <vt:lpstr>Calibri Light</vt:lpstr>
      <vt:lpstr>Museo Sans 300</vt:lpstr>
      <vt:lpstr>Museo Sans 700</vt:lpstr>
      <vt:lpstr>Times New Roman</vt:lpstr>
      <vt:lpstr>Verdana</vt:lpstr>
      <vt:lpstr>Wingdings</vt:lpstr>
      <vt:lpstr>Tema de Office</vt:lpstr>
      <vt:lpstr> JORNADA SOBRE "RESTRICCIONES AL COMERCIO EXTERIOR AGROPECUARIO  Impuestos y otras restricciones al comercio exterior de alimentos: implicancias. </vt:lpstr>
      <vt:lpstr>TEMARIO</vt:lpstr>
      <vt:lpstr>I. EFECTOS DE LOS IMPUESTOS A LAS EXPORTACIONES Y LAS RESTRICCIONES CUANTITATIVAS (ROEs) SOBRE LOS PRECIOS</vt:lpstr>
      <vt:lpstr>I. EFECTOS DE LAS BARRERAS A LAS EXPORTACIONES MAIZ (DERECHOS EXPORTACIÓN Y RESTRICCIONES CUANTITATIVAS)  (precios y márgenes de exportación extraordinarios en dólares/ton)</vt:lpstr>
      <vt:lpstr>Presentación de PowerPoint</vt:lpstr>
      <vt:lpstr>Presentación de PowerPoint</vt:lpstr>
      <vt:lpstr>III. IMPORTANCIA DEL CONTEXTO ECONOMICO: ALTA RESPUESTA  A LOS INCENTIVOS COMERCIALES EN LA DECADA DEL 90</vt:lpstr>
      <vt:lpstr>Presentación de PowerPoint</vt:lpstr>
      <vt:lpstr>III. ALTA RESPUESTA DE LOS PRODUCTORES A LOS INCENTIVOS EN EL AREA SEMBRADA, LAS INVERSIONES Y LA PRODUCTIVIDAD  (período 1941-2010)</vt:lpstr>
      <vt:lpstr>   UNA NUEVA VISION PARA EL SECTOR AGROINDUSTRIAL ARGENTINO     </vt:lpstr>
      <vt:lpstr>Presentación de PowerPoint</vt:lpstr>
      <vt:lpstr>IV. LAS BARRERAS A LAS EXPORTACIONES ATENTAN CONTRA  LA IMAGEN DE ARGENTINA COMO PROVEEDOR CONFIABLE DE ALIMENTOS</vt:lpstr>
      <vt:lpstr>V. LAS BARRERAS A LAS EXPORTACIONES ATENTAN CONTRA EL FEDERALISMO Y EL DESARROLLO TERRITORIAL, ESPECIALMENTE DE LAS ZONAS MAS ALEJADAS</vt:lpstr>
      <vt:lpstr>VI. LOS EFECTOS DE LAS BNA (ROEs) SON PEORES QUE LOS DE LOS IEX: AFECTAN EL BUEN DESEMPEÑO DE LAS CADENAS DE VALOR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Politicas agrícolas</dc:title>
  <dc:creator>Marcelo Regúnaga</dc:creator>
  <cp:lastModifiedBy>Federico</cp:lastModifiedBy>
  <cp:revision>352</cp:revision>
  <dcterms:created xsi:type="dcterms:W3CDTF">2003-09-23T18:55:33Z</dcterms:created>
  <dcterms:modified xsi:type="dcterms:W3CDTF">2023-09-19T02:59:34Z</dcterms:modified>
</cp:coreProperties>
</file>