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9144000"/>
  <p:notesSz cx="6797675" cy="9872650"/>
  <p:embeddedFontLst>
    <p:embeddedFont>
      <p:font typeface="Raleway"/>
      <p:regular r:id="rId28"/>
      <p:bold r:id="rId29"/>
      <p:italic r:id="rId30"/>
      <p:boldItalic r:id="rId31"/>
    </p:embeddedFont>
    <p:embeddedFont>
      <p:font typeface="Lato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aleway-regular.fnt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aleway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aleway-boldItalic.fntdata"/><Relationship Id="rId30" Type="http://schemas.openxmlformats.org/officeDocument/2006/relationships/font" Target="fonts/Raleway-italic.fntdata"/><Relationship Id="rId11" Type="http://schemas.openxmlformats.org/officeDocument/2006/relationships/slide" Target="slides/slide7.xml"/><Relationship Id="rId33" Type="http://schemas.openxmlformats.org/officeDocument/2006/relationships/font" Target="fonts/Lato-bold.fntdata"/><Relationship Id="rId10" Type="http://schemas.openxmlformats.org/officeDocument/2006/relationships/slide" Target="slides/slide6.xml"/><Relationship Id="rId32" Type="http://schemas.openxmlformats.org/officeDocument/2006/relationships/font" Target="fonts/Lato-regular.fntdata"/><Relationship Id="rId13" Type="http://schemas.openxmlformats.org/officeDocument/2006/relationships/slide" Target="slides/slide9.xml"/><Relationship Id="rId35" Type="http://schemas.openxmlformats.org/officeDocument/2006/relationships/font" Target="fonts/Lato-boldItalic.fntdata"/><Relationship Id="rId12" Type="http://schemas.openxmlformats.org/officeDocument/2006/relationships/slide" Target="slides/slide8.xml"/><Relationship Id="rId34" Type="http://schemas.openxmlformats.org/officeDocument/2006/relationships/font" Target="fonts/Lato-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b="0" i="0" lang="es-A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1177925" y="1233488"/>
            <a:ext cx="4441800" cy="3332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79768" y="4751219"/>
            <a:ext cx="5438100" cy="3887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 txBox="1"/>
          <p:nvPr>
            <p:ph idx="12" type="sldNum"/>
          </p:nvPr>
        </p:nvSpPr>
        <p:spPr>
          <a:xfrm>
            <a:off x="3850443" y="9377317"/>
            <a:ext cx="2945700" cy="495300"/>
          </a:xfrm>
          <a:prstGeom prst="rect">
            <a:avLst/>
          </a:prstGeom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" name="Shape 311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" name="Shape 328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77925" y="1233488"/>
            <a:ext cx="4441800" cy="3332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79768" y="4751219"/>
            <a:ext cx="5438100" cy="3887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3850443" y="9377317"/>
            <a:ext cx="2945700" cy="495300"/>
          </a:xfrm>
          <a:prstGeom prst="rect">
            <a:avLst/>
          </a:prstGeom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idx="2" type="sldImg"/>
          </p:nvPr>
        </p:nvSpPr>
        <p:spPr>
          <a:xfrm>
            <a:off x="1177925" y="1233488"/>
            <a:ext cx="4441800" cy="3332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Shape 378"/>
          <p:cNvSpPr txBox="1"/>
          <p:nvPr>
            <p:ph idx="1" type="body"/>
          </p:nvPr>
        </p:nvSpPr>
        <p:spPr>
          <a:xfrm>
            <a:off x="679768" y="4751219"/>
            <a:ext cx="5438100" cy="3887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 txBox="1"/>
          <p:nvPr>
            <p:ph idx="12" type="sldNum"/>
          </p:nvPr>
        </p:nvSpPr>
        <p:spPr>
          <a:xfrm>
            <a:off x="3850443" y="9377317"/>
            <a:ext cx="2945700" cy="495300"/>
          </a:xfrm>
          <a:prstGeom prst="rect">
            <a:avLst/>
          </a:prstGeom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77925" y="1233488"/>
            <a:ext cx="4441825" cy="33321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2" type="sldNum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lang="es-A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930275" y="739775"/>
            <a:ext cx="4937125" cy="370363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79767" y="4689515"/>
            <a:ext cx="5437783" cy="44423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2" type="sldNum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lang="es-A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930275" y="739775"/>
            <a:ext cx="4937125" cy="370363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79767" y="4689515"/>
            <a:ext cx="5437783" cy="44423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2" type="sldNum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lang="es-A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930275" y="739775"/>
            <a:ext cx="4937125" cy="370363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79767" y="4689515"/>
            <a:ext cx="5437783" cy="44423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2" type="sldNum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lang="es-A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930275" y="739775"/>
            <a:ext cx="4937125" cy="370363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79767" y="4689515"/>
            <a:ext cx="5437783" cy="44423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2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5" name="Shape 15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16" name="Shape 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8" name="Shape 18"/>
          <p:cNvSpPr txBox="1"/>
          <p:nvPr>
            <p:ph type="ctrTitle"/>
          </p:nvPr>
        </p:nvSpPr>
        <p:spPr>
          <a:xfrm>
            <a:off x="729450" y="1763267"/>
            <a:ext cx="7688100" cy="2219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729627" y="4230533"/>
            <a:ext cx="7688100" cy="721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Shape 78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79" name="Shape 7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Shape 81"/>
          <p:cNvSpPr txBox="1"/>
          <p:nvPr>
            <p:ph type="title"/>
          </p:nvPr>
        </p:nvSpPr>
        <p:spPr>
          <a:xfrm>
            <a:off x="729450" y="978600"/>
            <a:ext cx="7688400" cy="165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729450" y="3030517"/>
            <a:ext cx="7688400" cy="2107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ítulo y objeto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buSzPts val="2800"/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None/>
            </a:pPr>
            <a:fld id="{00000000-1234-1234-1234-123412341234}" type="slidenum">
              <a:rPr b="0" i="0" lang="es-AR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hape 22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23" name="Shape 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5" name="Shape 25"/>
          <p:cNvSpPr txBox="1"/>
          <p:nvPr>
            <p:ph type="title"/>
          </p:nvPr>
        </p:nvSpPr>
        <p:spPr>
          <a:xfrm>
            <a:off x="729450" y="1763267"/>
            <a:ext cx="7688400" cy="202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9" name="Shape 29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30" name="Shape 3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Shape 32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7" name="Shape 37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38" name="Shape 3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0" name="Shape 40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729325" y="2771833"/>
            <a:ext cx="3774300" cy="301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3604" y="2771833"/>
            <a:ext cx="3774300" cy="301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6" name="Shape 46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47" name="Shape 4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9" name="Shape 49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53" name="Shape 53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54" name="Shape 5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6" name="Shape 56"/>
          <p:cNvSpPr txBox="1"/>
          <p:nvPr>
            <p:ph type="title"/>
          </p:nvPr>
        </p:nvSpPr>
        <p:spPr>
          <a:xfrm>
            <a:off x="730000" y="1758200"/>
            <a:ext cx="3300900" cy="1842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721225" y="3708967"/>
            <a:ext cx="3300900" cy="2130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61" name="Shape 6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Shape 63"/>
          <p:cNvSpPr txBox="1"/>
          <p:nvPr>
            <p:ph type="title"/>
          </p:nvPr>
        </p:nvSpPr>
        <p:spPr>
          <a:xfrm>
            <a:off x="729450" y="1152400"/>
            <a:ext cx="7021200" cy="3980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7" name="Shape 67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68" name="Shape 6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0" name="Shape 70"/>
          <p:cNvSpPr txBox="1"/>
          <p:nvPr>
            <p:ph type="title"/>
          </p:nvPr>
        </p:nvSpPr>
        <p:spPr>
          <a:xfrm>
            <a:off x="730000" y="1758200"/>
            <a:ext cx="3300900" cy="2249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" type="subTitle"/>
          </p:nvPr>
        </p:nvSpPr>
        <p:spPr>
          <a:xfrm>
            <a:off x="724950" y="4215367"/>
            <a:ext cx="3300900" cy="1011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2" name="Shape 72"/>
          <p:cNvSpPr txBox="1"/>
          <p:nvPr>
            <p:ph idx="2" type="body"/>
          </p:nvPr>
        </p:nvSpPr>
        <p:spPr>
          <a:xfrm>
            <a:off x="5174225" y="1803500"/>
            <a:ext cx="3374400" cy="4034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724950" y="5830068"/>
            <a:ext cx="7697400" cy="614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729450" y="3739400"/>
            <a:ext cx="7806900" cy="173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90500" lvl="0" marL="0" marR="0" rtl="0" algn="ctr">
              <a:spcBef>
                <a:spcPts val="0"/>
              </a:spcBef>
              <a:buClr>
                <a:schemeClr val="dk1"/>
              </a:buClr>
              <a:buSzPts val="3000"/>
              <a:buFont typeface="Calibri"/>
              <a:buNone/>
            </a:pPr>
            <a:r>
              <a:rPr b="0" i="0" lang="es-A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“Derecho Penal Internacional y Jurisdicción Penal: Un abordaje desde las Relaciones Internacionales”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015450" y="5210251"/>
            <a:ext cx="2909400" cy="13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2700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1400" y="1828800"/>
            <a:ext cx="1944850" cy="1910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7521025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Sergio Torres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ctrTitle"/>
          </p:nvPr>
        </p:nvSpPr>
        <p:spPr>
          <a:xfrm>
            <a:off x="729450" y="1763267"/>
            <a:ext cx="7688100" cy="2219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b="0" lang="es-A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Tribunales Militares Internacionales</a:t>
            </a: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0"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b="0" lang="es-AR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Nuremberg y Tokyo</a:t>
            </a: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0" sz="3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213" name="Shape 213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7595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Denisse Cufré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x="805650" y="12248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lang="es-AR" sz="39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VIOLACIONES A LOS </a:t>
            </a:r>
          </a:p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lang="es-AR" sz="39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PRINCIPIOS Y GARANTÍAS </a:t>
            </a:r>
          </a:p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lang="es-AR" sz="39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DERECHO PENAL</a:t>
            </a:r>
          </a:p>
        </p:txBody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1110450" y="3076633"/>
            <a:ext cx="76887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❖"/>
            </a:pPr>
            <a:r>
              <a:rPr b="0" i="0" lang="es-AR" sz="3200" u="none" cap="none" strike="noStrike">
                <a:latin typeface="Calibri"/>
                <a:ea typeface="Calibri"/>
                <a:cs typeface="Calibri"/>
                <a:sym typeface="Calibri"/>
              </a:rPr>
              <a:t>Principio de Legalidad</a:t>
            </a: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❖"/>
            </a:pPr>
            <a:r>
              <a:rPr b="0" i="0" lang="es-AR" sz="3200" u="none" cap="none" strike="noStrike">
                <a:latin typeface="Calibri"/>
                <a:ea typeface="Calibri"/>
                <a:cs typeface="Calibri"/>
                <a:sym typeface="Calibri"/>
              </a:rPr>
              <a:t>Juez Natural</a:t>
            </a: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❖"/>
            </a:pPr>
            <a:r>
              <a:rPr b="0" i="0" lang="es-AR" sz="3200" u="none" cap="none" strike="noStrike">
                <a:latin typeface="Calibri"/>
                <a:ea typeface="Calibri"/>
                <a:cs typeface="Calibri"/>
                <a:sym typeface="Calibri"/>
              </a:rPr>
              <a:t>Defensa en Juicio - Igualdad de Armas</a:t>
            </a: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❖"/>
            </a:pPr>
            <a:r>
              <a:rPr lang="es-AR" sz="3200">
                <a:latin typeface="Calibri"/>
                <a:ea typeface="Calibri"/>
                <a:cs typeface="Calibri"/>
                <a:sym typeface="Calibri"/>
              </a:rPr>
              <a:t>Doble conforme</a:t>
            </a:r>
          </a:p>
        </p:txBody>
      </p:sp>
      <p:sp>
        <p:nvSpPr>
          <p:cNvPr id="221" name="Shape 22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7595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Denisse Cufré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457200" y="5032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i="0" lang="es-AR" sz="3000" cap="none" strike="noStrike">
                <a:solidFill>
                  <a:schemeClr val="dk1"/>
                </a:solidFill>
              </a:rPr>
              <a:t>INSTRUMENTOS QUE TIPIFICAN DELITOS INTERNACIONALES</a:t>
            </a:r>
          </a:p>
        </p:txBody>
      </p:sp>
      <p:sp>
        <p:nvSpPr>
          <p:cNvPr id="229" name="Shape 229"/>
          <p:cNvSpPr/>
          <p:nvPr/>
        </p:nvSpPr>
        <p:spPr>
          <a:xfrm>
            <a:off x="395536" y="3276600"/>
            <a:ext cx="7488900" cy="13683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1"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CONVENCIÓN SOBRE LA IMPRESCRIPTIBILIDAD DE LOS CRÍMENES DE GUERRA Y DE LOS CRÍMENES DE LESA HUMANIDAD (1968)</a:t>
            </a:r>
          </a:p>
        </p:txBody>
      </p:sp>
      <p:sp>
        <p:nvSpPr>
          <p:cNvPr id="230" name="Shape 230"/>
          <p:cNvSpPr/>
          <p:nvPr/>
        </p:nvSpPr>
        <p:spPr>
          <a:xfrm>
            <a:off x="395536" y="1620416"/>
            <a:ext cx="7488900" cy="13683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rPr b="1"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CONVENCIÓN PARA LA PREVENCIÓN Y LA SANCIÓN DEL DELITO DE GENOCIDIO (1948)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395536" y="4932784"/>
            <a:ext cx="7488900" cy="13683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1"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CONVENCIÓN CONTRA LA TORTURA Y OTROS TRATOS O PENAS CRUELES, INHUMANOS O DEGRADANTES (1984)</a:t>
            </a:r>
          </a:p>
        </p:txBody>
      </p:sp>
      <p:sp>
        <p:nvSpPr>
          <p:cNvPr id="232" name="Shape 2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233" name="Shape 233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7080300" y="63563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Jonathan Sendra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577600" y="-146800"/>
            <a:ext cx="8183400" cy="22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s-AR" sz="28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CONVENCIÓN CONTRA LA TORTURA Y OTROS TRATOS O PENAS CRUELES, INHUMANOS O DEGRADANTES (1984)</a:t>
            </a:r>
          </a:p>
        </p:txBody>
      </p:sp>
      <p:sp>
        <p:nvSpPr>
          <p:cNvPr id="240" name="Shape 240"/>
          <p:cNvSpPr/>
          <p:nvPr/>
        </p:nvSpPr>
        <p:spPr>
          <a:xfrm>
            <a:off x="772625" y="2170525"/>
            <a:ext cx="3250800" cy="149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TIPIFICACIÓN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4508819" y="2094325"/>
            <a:ext cx="2239500" cy="4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2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TORTURA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Elementos: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4508826" y="3163108"/>
            <a:ext cx="4756800" cy="13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OTROS TRATOS O PENAS CRUELES, INHUMANOS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 DEGRADANTES</a:t>
            </a:r>
          </a:p>
        </p:txBody>
      </p:sp>
      <p:sp>
        <p:nvSpPr>
          <p:cNvPr id="243" name="Shape 243"/>
          <p:cNvSpPr/>
          <p:nvPr/>
        </p:nvSpPr>
        <p:spPr>
          <a:xfrm>
            <a:off x="636700" y="4667534"/>
            <a:ext cx="3261000" cy="1595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INNOVACIONES</a:t>
            </a:r>
          </a:p>
        </p:txBody>
      </p:sp>
      <p:sp>
        <p:nvSpPr>
          <p:cNvPr id="244" name="Shape 244"/>
          <p:cNvSpPr/>
          <p:nvPr/>
        </p:nvSpPr>
        <p:spPr>
          <a:xfrm>
            <a:off x="4879718" y="4396774"/>
            <a:ext cx="3893100" cy="765900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NORMAS DE JURISDICCIÓN (ART. 5)</a:t>
            </a:r>
          </a:p>
        </p:txBody>
      </p:sp>
      <p:sp>
        <p:nvSpPr>
          <p:cNvPr id="245" name="Shape 245"/>
          <p:cNvSpPr/>
          <p:nvPr/>
        </p:nvSpPr>
        <p:spPr>
          <a:xfrm>
            <a:off x="4879718" y="5481699"/>
            <a:ext cx="3893100" cy="893400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NORMAS DE EXTRADICIÓN (ARTS. 6 Y 8)</a:t>
            </a:r>
          </a:p>
        </p:txBody>
      </p:sp>
      <p:cxnSp>
        <p:nvCxnSpPr>
          <p:cNvPr id="246" name="Shape 246"/>
          <p:cNvCxnSpPr>
            <a:stCxn id="243" idx="3"/>
            <a:endCxn id="244" idx="1"/>
          </p:cNvCxnSpPr>
          <p:nvPr/>
        </p:nvCxnSpPr>
        <p:spPr>
          <a:xfrm flipH="1" rot="10800000">
            <a:off x="3897700" y="4779734"/>
            <a:ext cx="981900" cy="6855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247" name="Shape 247"/>
          <p:cNvCxnSpPr>
            <a:stCxn id="243" idx="3"/>
            <a:endCxn id="245" idx="1"/>
          </p:cNvCxnSpPr>
          <p:nvPr/>
        </p:nvCxnSpPr>
        <p:spPr>
          <a:xfrm>
            <a:off x="3897700" y="5465234"/>
            <a:ext cx="981900" cy="4632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48" name="Shape 248"/>
          <p:cNvSpPr txBox="1"/>
          <p:nvPr>
            <p:ph idx="12" type="sldNum"/>
          </p:nvPr>
        </p:nvSpPr>
        <p:spPr>
          <a:xfrm>
            <a:off x="8523177" y="6438858"/>
            <a:ext cx="5178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249" name="Shape 249"/>
          <p:cNvSpPr txBox="1"/>
          <p:nvPr>
            <p:ph idx="1" type="subTitle"/>
          </p:nvPr>
        </p:nvSpPr>
        <p:spPr>
          <a:xfrm>
            <a:off x="7275600" y="-130422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7448700" y="64739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Jonathan Sendra</a:t>
            </a:r>
          </a:p>
        </p:txBody>
      </p:sp>
      <p:sp>
        <p:nvSpPr>
          <p:cNvPr id="251" name="Shape 251"/>
          <p:cNvSpPr/>
          <p:nvPr/>
        </p:nvSpPr>
        <p:spPr>
          <a:xfrm>
            <a:off x="5578675" y="1898000"/>
            <a:ext cx="3538500" cy="1216500"/>
          </a:xfrm>
          <a:prstGeom prst="bracePair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s-AR" sz="1200">
                <a:solidFill>
                  <a:schemeClr val="accent1"/>
                </a:solidFill>
              </a:rPr>
              <a:t>-</a:t>
            </a: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cción.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-Intención.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-Finalidad.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-Gravedad.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s-AR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-Por funcionario público o con aquiescencia del Estado.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ctrTitle"/>
          </p:nvPr>
        </p:nvSpPr>
        <p:spPr>
          <a:xfrm>
            <a:off x="1034250" y="239267"/>
            <a:ext cx="7688100" cy="22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s-AR" sz="30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CONVENCIÓN SOBRE LA IMPRESCRIPTIBILIDAD DE LOS CRÍMENES DE GUERRA Y DE LOS DELITOS DE LESA HUMANIDAD </a:t>
            </a:r>
          </a:p>
        </p:txBody>
      </p:sp>
      <p:sp>
        <p:nvSpPr>
          <p:cNvPr id="257" name="Shape 257"/>
          <p:cNvSpPr/>
          <p:nvPr/>
        </p:nvSpPr>
        <p:spPr>
          <a:xfrm>
            <a:off x="1124406" y="3276600"/>
            <a:ext cx="6912756" cy="2232252"/>
          </a:xfrm>
          <a:prstGeom prst="cloud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TIPIFICACIÓN POR REMISIÓN AL ESTATUTO DEL TRIBUNAL MILITAR INTERNACIONAL DE NUREMBERG</a:t>
            </a:r>
          </a:p>
        </p:txBody>
      </p:sp>
      <p:sp>
        <p:nvSpPr>
          <p:cNvPr id="258" name="Shape 25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259" name="Shape 259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74431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Jonathan Sendra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ctrTitle"/>
          </p:nvPr>
        </p:nvSpPr>
        <p:spPr>
          <a:xfrm>
            <a:off x="838200" y="536105"/>
            <a:ext cx="75585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spcBef>
                <a:spcPts val="0"/>
              </a:spcBef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s-A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TRIBUNAL PARA LA EX-YUGOSLAVIA</a:t>
            </a:r>
          </a:p>
        </p:txBody>
      </p:sp>
      <p:sp>
        <p:nvSpPr>
          <p:cNvPr id="266" name="Shape 266"/>
          <p:cNvSpPr/>
          <p:nvPr/>
        </p:nvSpPr>
        <p:spPr>
          <a:xfrm>
            <a:off x="611560" y="2450232"/>
            <a:ext cx="2808300" cy="648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IRRETROACTIVIDAD DE LA LEY PENAL</a:t>
            </a:r>
          </a:p>
        </p:txBody>
      </p:sp>
      <p:cxnSp>
        <p:nvCxnSpPr>
          <p:cNvPr id="267" name="Shape 267"/>
          <p:cNvCxnSpPr/>
          <p:nvPr/>
        </p:nvCxnSpPr>
        <p:spPr>
          <a:xfrm>
            <a:off x="3851920" y="2774268"/>
            <a:ext cx="1800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68" name="Shape 268"/>
          <p:cNvSpPr/>
          <p:nvPr/>
        </p:nvSpPr>
        <p:spPr>
          <a:xfrm>
            <a:off x="5868144" y="2374032"/>
            <a:ext cx="2952300" cy="792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CREADO EN  1993 PARA </a:t>
            </a: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CRÍMENES</a:t>
            </a: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COMETIDOS  A PARTIR DE 1991</a:t>
            </a:r>
          </a:p>
        </p:txBody>
      </p:sp>
      <p:sp>
        <p:nvSpPr>
          <p:cNvPr id="269" name="Shape 269"/>
          <p:cNvSpPr/>
          <p:nvPr/>
        </p:nvSpPr>
        <p:spPr>
          <a:xfrm>
            <a:off x="615543" y="3670176"/>
            <a:ext cx="2808300" cy="864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JUEZ NATURAL</a:t>
            </a:r>
          </a:p>
        </p:txBody>
      </p:sp>
      <p:cxnSp>
        <p:nvCxnSpPr>
          <p:cNvPr id="270" name="Shape 270"/>
          <p:cNvCxnSpPr/>
          <p:nvPr/>
        </p:nvCxnSpPr>
        <p:spPr>
          <a:xfrm>
            <a:off x="3851920" y="4102224"/>
            <a:ext cx="1584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71" name="Shape 271"/>
          <p:cNvSpPr/>
          <p:nvPr/>
        </p:nvSpPr>
        <p:spPr>
          <a:xfrm>
            <a:off x="5868144" y="3685309"/>
            <a:ext cx="2952300" cy="86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TRIBUNAL CREADO PARA HECHOS YA COMETIDOS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Art. 1 </a:t>
            </a:r>
          </a:p>
        </p:txBody>
      </p:sp>
      <p:sp>
        <p:nvSpPr>
          <p:cNvPr id="272" name="Shape 272"/>
          <p:cNvSpPr/>
          <p:nvPr/>
        </p:nvSpPr>
        <p:spPr>
          <a:xfrm>
            <a:off x="611560" y="5254352"/>
            <a:ext cx="2808300" cy="792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NON BIS IN IDEM</a:t>
            </a:r>
          </a:p>
        </p:txBody>
      </p:sp>
      <p:cxnSp>
        <p:nvCxnSpPr>
          <p:cNvPr id="273" name="Shape 273"/>
          <p:cNvCxnSpPr/>
          <p:nvPr/>
        </p:nvCxnSpPr>
        <p:spPr>
          <a:xfrm>
            <a:off x="3851920" y="5650396"/>
            <a:ext cx="1800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74" name="Shape 274"/>
          <p:cNvSpPr/>
          <p:nvPr/>
        </p:nvSpPr>
        <p:spPr>
          <a:xfrm>
            <a:off x="5868144" y="5254352"/>
            <a:ext cx="2952300" cy="86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DOBLE JUZGAMIENTO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Art. 10.2</a:t>
            </a:r>
          </a:p>
        </p:txBody>
      </p:sp>
      <p:sp>
        <p:nvSpPr>
          <p:cNvPr id="275" name="Shape 27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276" name="Shape 276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7214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Paloma Lara Castro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/>
        </p:nvSpPr>
        <p:spPr>
          <a:xfrm>
            <a:off x="594792" y="2343944"/>
            <a:ext cx="2880300" cy="1008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DEBIDO PROCESO</a:t>
            </a:r>
          </a:p>
        </p:txBody>
      </p:sp>
      <p:cxnSp>
        <p:nvCxnSpPr>
          <p:cNvPr id="283" name="Shape 283"/>
          <p:cNvCxnSpPr/>
          <p:nvPr/>
        </p:nvCxnSpPr>
        <p:spPr>
          <a:xfrm>
            <a:off x="3954016" y="2848000"/>
            <a:ext cx="1152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84" name="Shape 284"/>
          <p:cNvSpPr/>
          <p:nvPr/>
        </p:nvSpPr>
        <p:spPr>
          <a:xfrm>
            <a:off x="5557700" y="2423600"/>
            <a:ext cx="3021600" cy="936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LOS PROPIOS JUECES DEFINEN EL PROCEDIMIENTO (Art. 15)</a:t>
            </a:r>
          </a:p>
        </p:txBody>
      </p:sp>
      <p:sp>
        <p:nvSpPr>
          <p:cNvPr id="285" name="Shape 285"/>
          <p:cNvSpPr/>
          <p:nvPr/>
        </p:nvSpPr>
        <p:spPr>
          <a:xfrm>
            <a:off x="594792" y="4720208"/>
            <a:ext cx="2736300" cy="936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NULLUM CRIMEN NULLA POENA SINE LEGE</a:t>
            </a:r>
          </a:p>
        </p:txBody>
      </p:sp>
      <p:cxnSp>
        <p:nvCxnSpPr>
          <p:cNvPr id="286" name="Shape 286"/>
          <p:cNvCxnSpPr/>
          <p:nvPr/>
        </p:nvCxnSpPr>
        <p:spPr>
          <a:xfrm>
            <a:off x="3970784" y="5188260"/>
            <a:ext cx="1224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87" name="Shape 287"/>
          <p:cNvSpPr/>
          <p:nvPr/>
        </p:nvSpPr>
        <p:spPr>
          <a:xfrm>
            <a:off x="5746450" y="4720200"/>
            <a:ext cx="2832900" cy="936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“SIN QUE LA LISTA SEA EXHAUSTIVA” (Art. 3)</a:t>
            </a:r>
          </a:p>
        </p:txBody>
      </p:sp>
      <p:sp>
        <p:nvSpPr>
          <p:cNvPr id="288" name="Shape 28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289" name="Shape 289"/>
          <p:cNvSpPr txBox="1"/>
          <p:nvPr>
            <p:ph idx="4294967295" type="ctrTitle"/>
          </p:nvPr>
        </p:nvSpPr>
        <p:spPr>
          <a:xfrm>
            <a:off x="381000" y="459905"/>
            <a:ext cx="75585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spcBef>
                <a:spcPts val="0"/>
              </a:spcBef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s-A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TRIBUNAL PARA LA EX-YUGOSLAVIA</a:t>
            </a:r>
          </a:p>
        </p:txBody>
      </p:sp>
      <p:sp>
        <p:nvSpPr>
          <p:cNvPr id="290" name="Shape 290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7214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Paloma Lara Castro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ctrTitle"/>
          </p:nvPr>
        </p:nvSpPr>
        <p:spPr>
          <a:xfrm>
            <a:off x="683568" y="494259"/>
            <a:ext cx="75585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spcBef>
                <a:spcPts val="0"/>
              </a:spcBef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s-A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TRIBUNALES PARA RUANDA (1994) Y SIERRA LEONA (2000)</a:t>
            </a:r>
          </a:p>
        </p:txBody>
      </p:sp>
      <p:sp>
        <p:nvSpPr>
          <p:cNvPr id="297" name="Shape 297"/>
          <p:cNvSpPr/>
          <p:nvPr/>
        </p:nvSpPr>
        <p:spPr>
          <a:xfrm>
            <a:off x="611560" y="2221632"/>
            <a:ext cx="2808300" cy="648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IRRETROACTIVIDAD DE LA LEY PENAL</a:t>
            </a:r>
          </a:p>
        </p:txBody>
      </p:sp>
      <p:sp>
        <p:nvSpPr>
          <p:cNvPr id="298" name="Shape 298"/>
          <p:cNvSpPr/>
          <p:nvPr/>
        </p:nvSpPr>
        <p:spPr>
          <a:xfrm>
            <a:off x="5076050" y="1695550"/>
            <a:ext cx="3879300" cy="1700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RUANDA: ART. 1 DESDE EL 1° DE ENERO AL 31° DE DICIEMBRE DE 1994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DESDE EL 30 DE NOVIEMBRE DE 1996 HASTA…</a:t>
            </a:r>
          </a:p>
        </p:txBody>
      </p:sp>
      <p:sp>
        <p:nvSpPr>
          <p:cNvPr id="299" name="Shape 299"/>
          <p:cNvSpPr/>
          <p:nvPr/>
        </p:nvSpPr>
        <p:spPr>
          <a:xfrm>
            <a:off x="615543" y="3746376"/>
            <a:ext cx="2808300" cy="864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JUEZ NATURAL</a:t>
            </a:r>
          </a:p>
        </p:txBody>
      </p:sp>
      <p:cxnSp>
        <p:nvCxnSpPr>
          <p:cNvPr id="300" name="Shape 300"/>
          <p:cNvCxnSpPr/>
          <p:nvPr/>
        </p:nvCxnSpPr>
        <p:spPr>
          <a:xfrm>
            <a:off x="3470920" y="4178424"/>
            <a:ext cx="1584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01" name="Shape 301"/>
          <p:cNvSpPr/>
          <p:nvPr/>
        </p:nvSpPr>
        <p:spPr>
          <a:xfrm>
            <a:off x="5106152" y="3761500"/>
            <a:ext cx="3796800" cy="86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RUANDA: Art. 12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Art. 13</a:t>
            </a:r>
          </a:p>
        </p:txBody>
      </p:sp>
      <p:sp>
        <p:nvSpPr>
          <p:cNvPr id="302" name="Shape 302"/>
          <p:cNvSpPr/>
          <p:nvPr/>
        </p:nvSpPr>
        <p:spPr>
          <a:xfrm>
            <a:off x="611560" y="5406752"/>
            <a:ext cx="2808300" cy="792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NON BIS IN IDEM</a:t>
            </a:r>
          </a:p>
        </p:txBody>
      </p:sp>
      <p:cxnSp>
        <p:nvCxnSpPr>
          <p:cNvPr id="303" name="Shape 303"/>
          <p:cNvCxnSpPr/>
          <p:nvPr/>
        </p:nvCxnSpPr>
        <p:spPr>
          <a:xfrm>
            <a:off x="3470920" y="5802796"/>
            <a:ext cx="16254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04" name="Shape 304"/>
          <p:cNvSpPr/>
          <p:nvPr/>
        </p:nvSpPr>
        <p:spPr>
          <a:xfrm>
            <a:off x="5106152" y="5406750"/>
            <a:ext cx="3796800" cy="86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RUANDA: Art. 9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Art. 9</a:t>
            </a:r>
          </a:p>
        </p:txBody>
      </p:sp>
      <p:pic>
        <p:nvPicPr>
          <p:cNvPr id="305" name="Shape 3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6072" y="2509664"/>
            <a:ext cx="1664352" cy="15851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Shape 30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307" name="Shape 307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7214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Paloma Lara Castro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/>
        </p:nvSpPr>
        <p:spPr>
          <a:xfrm>
            <a:off x="899592" y="2039144"/>
            <a:ext cx="2880300" cy="1008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DEBIDO PROCESO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4258816" y="2543200"/>
            <a:ext cx="1152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15" name="Shape 315"/>
          <p:cNvSpPr/>
          <p:nvPr/>
        </p:nvSpPr>
        <p:spPr>
          <a:xfrm>
            <a:off x="5610200" y="2042600"/>
            <a:ext cx="3336600" cy="936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RUANDA: Art. 26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Art. 22</a:t>
            </a:r>
          </a:p>
        </p:txBody>
      </p:sp>
      <p:sp>
        <p:nvSpPr>
          <p:cNvPr id="316" name="Shape 316"/>
          <p:cNvSpPr/>
          <p:nvPr/>
        </p:nvSpPr>
        <p:spPr>
          <a:xfrm>
            <a:off x="899592" y="3577208"/>
            <a:ext cx="2736300" cy="936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COMPETENCIA CONCURRENTE</a:t>
            </a:r>
          </a:p>
        </p:txBody>
      </p:sp>
      <p:cxnSp>
        <p:nvCxnSpPr>
          <p:cNvPr id="317" name="Shape 317"/>
          <p:cNvCxnSpPr/>
          <p:nvPr/>
        </p:nvCxnSpPr>
        <p:spPr>
          <a:xfrm>
            <a:off x="4275584" y="4045260"/>
            <a:ext cx="1224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18" name="Shape 318"/>
          <p:cNvSpPr/>
          <p:nvPr/>
        </p:nvSpPr>
        <p:spPr>
          <a:xfrm>
            <a:off x="5694775" y="3577200"/>
            <a:ext cx="3252000" cy="936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RUANDA: Art. 8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Art. 8</a:t>
            </a:r>
          </a:p>
        </p:txBody>
      </p:sp>
      <p:cxnSp>
        <p:nvCxnSpPr>
          <p:cNvPr id="319" name="Shape 319"/>
          <p:cNvCxnSpPr/>
          <p:nvPr/>
        </p:nvCxnSpPr>
        <p:spPr>
          <a:xfrm>
            <a:off x="4283968" y="5669632"/>
            <a:ext cx="1224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20" name="Shape 320"/>
          <p:cNvSpPr/>
          <p:nvPr/>
        </p:nvSpPr>
        <p:spPr>
          <a:xfrm>
            <a:off x="5694775" y="5217650"/>
            <a:ext cx="3252000" cy="1008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RUANDA: Arts. 2, 3 Y 4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SIERRA LEONA: Arts. 2, 3, 4 y 5</a:t>
            </a:r>
          </a:p>
        </p:txBody>
      </p:sp>
      <p:sp>
        <p:nvSpPr>
          <p:cNvPr id="321" name="Shape 32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322" name="Shape 322"/>
          <p:cNvSpPr/>
          <p:nvPr/>
        </p:nvSpPr>
        <p:spPr>
          <a:xfrm>
            <a:off x="916367" y="5253658"/>
            <a:ext cx="2736300" cy="936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NULLUM CRIMEN NULLA POENA SINE LEGE</a:t>
            </a:r>
          </a:p>
        </p:txBody>
      </p:sp>
      <p:sp>
        <p:nvSpPr>
          <p:cNvPr id="323" name="Shape 323"/>
          <p:cNvSpPr txBox="1"/>
          <p:nvPr>
            <p:ph idx="4294967295" type="ctrTitle"/>
          </p:nvPr>
        </p:nvSpPr>
        <p:spPr>
          <a:xfrm>
            <a:off x="683568" y="494259"/>
            <a:ext cx="75585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28600" lvl="0" marL="0" marR="0" rtl="0" algn="ctr">
              <a:spcBef>
                <a:spcPts val="0"/>
              </a:spcBef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s-A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TRIBUNALES PARA RUANDA (1994) Y SIERRA LEONA (2000)</a:t>
            </a:r>
          </a:p>
        </p:txBody>
      </p:sp>
      <p:sp>
        <p:nvSpPr>
          <p:cNvPr id="324" name="Shape 324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7214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Paloma Lara Castro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x="729450" y="7676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s-AR" sz="44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ESTATUTO DE ROMA DE 1998</a:t>
            </a:r>
          </a:p>
        </p:txBody>
      </p:sp>
      <p:sp>
        <p:nvSpPr>
          <p:cNvPr id="331" name="Shape 331"/>
          <p:cNvSpPr txBox="1"/>
          <p:nvPr>
            <p:ph idx="1" type="body"/>
          </p:nvPr>
        </p:nvSpPr>
        <p:spPr>
          <a:xfrm>
            <a:off x="346050" y="2467025"/>
            <a:ext cx="87390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✓"/>
            </a:pPr>
            <a:r>
              <a:rPr b="0" i="0" lang="es-A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INAUGURA EL DERECHO PENAL </a:t>
            </a:r>
            <a:r>
              <a:rPr lang="es-A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es-A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NTERNACIONAL.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✓"/>
            </a:pPr>
            <a:r>
              <a:rPr b="0" i="0" lang="es-A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CONCEPTO DE JURISDICCIÓN.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✓"/>
            </a:pPr>
            <a:r>
              <a:rPr b="0" i="0" lang="es-A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SUBJETIVIDAD PASIVA.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✓"/>
            </a:pPr>
            <a:r>
              <a:rPr b="0" i="0" lang="es-A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TIPIFICACIÓN.</a:t>
            </a:r>
          </a:p>
        </p:txBody>
      </p:sp>
      <p:sp>
        <p:nvSpPr>
          <p:cNvPr id="332" name="Shape 33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333" name="Shape 333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7214525" y="63833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Ezequiel Ferreira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107" name="Shape 107"/>
          <p:cNvSpPr txBox="1"/>
          <p:nvPr/>
        </p:nvSpPr>
        <p:spPr>
          <a:xfrm>
            <a:off x="371225" y="265650"/>
            <a:ext cx="8379300" cy="58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buNone/>
            </a:pPr>
            <a:br>
              <a:rPr lang="es-AR"/>
            </a:br>
            <a:r>
              <a:rPr b="1" lang="es-AR" sz="32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Director:</a:t>
            </a:r>
            <a:r>
              <a:rPr lang="es-AR" sz="32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Dr. Sergio Gabriel Torres</a:t>
            </a:r>
            <a:br>
              <a:rPr lang="es-AR" sz="32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s-AR" sz="2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Coordinador: </a:t>
            </a:r>
            <a:r>
              <a:rPr lang="es-AR" sz="2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David Efraín Villarreal</a:t>
            </a:r>
            <a:br>
              <a:rPr lang="es-AR" sz="2450">
                <a:latin typeface="Calibri"/>
                <a:ea typeface="Calibri"/>
                <a:cs typeface="Calibri"/>
                <a:sym typeface="Calibri"/>
              </a:rPr>
            </a:br>
            <a:br>
              <a:rPr lang="es-AR" sz="2450">
                <a:latin typeface="Calibri"/>
                <a:ea typeface="Calibri"/>
                <a:cs typeface="Calibri"/>
                <a:sym typeface="Calibri"/>
              </a:rPr>
            </a:br>
            <a:r>
              <a:rPr b="1"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Integrantes: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Candelaria Aráoz Falcón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Denisse Cufré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Ezequiel Ferreira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Martín Ezequiel Irigoin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Paloma Lara Castro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Leila Medina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Lucas Pablo Tomás</a:t>
            </a:r>
            <a:b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24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Santiago Yriart</a:t>
            </a:r>
          </a:p>
        </p:txBody>
      </p:sp>
      <p:sp>
        <p:nvSpPr>
          <p:cNvPr id="108" name="Shape 108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7521025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Sergio Torres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/>
        </p:nvSpPr>
        <p:spPr>
          <a:xfrm>
            <a:off x="986636" y="2083400"/>
            <a:ext cx="7084500" cy="3993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Shape 340"/>
          <p:cNvSpPr txBox="1"/>
          <p:nvPr>
            <p:ph type="title"/>
          </p:nvPr>
        </p:nvSpPr>
        <p:spPr>
          <a:xfrm>
            <a:off x="457200" y="5794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s-AR" sz="3959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JURISDICCIÓN PENAL INTERNACIONAL</a:t>
            </a:r>
          </a:p>
        </p:txBody>
      </p:sp>
      <p:sp>
        <p:nvSpPr>
          <p:cNvPr id="341" name="Shape 341"/>
          <p:cNvSpPr/>
          <p:nvPr/>
        </p:nvSpPr>
        <p:spPr>
          <a:xfrm>
            <a:off x="916350" y="2083584"/>
            <a:ext cx="7154700" cy="3993000"/>
          </a:xfrm>
          <a:prstGeom prst="triangle">
            <a:avLst>
              <a:gd fmla="val 50000" name="adj"/>
            </a:avLst>
          </a:prstGeom>
          <a:solidFill>
            <a:srgbClr val="888888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RELACIONES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 SUBORDINACIÓN</a:t>
            </a:r>
          </a:p>
        </p:txBody>
      </p:sp>
      <p:sp>
        <p:nvSpPr>
          <p:cNvPr id="342" name="Shape 34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343" name="Shape 343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6927900" y="63563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867875" y="2073150"/>
            <a:ext cx="3297000" cy="22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s-A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RELACIONES DE</a:t>
            </a:r>
            <a:r>
              <a:rPr lang="es-AR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4690375" y="2083400"/>
            <a:ext cx="36153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s-A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COORDINACIÓN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type="title"/>
          </p:nvPr>
        </p:nvSpPr>
        <p:spPr>
          <a:xfrm>
            <a:off x="729450" y="7676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s-AR" sz="3959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JURISDICCIÓN PENAL INTERNACIONAL</a:t>
            </a:r>
          </a:p>
        </p:txBody>
      </p:sp>
      <p:sp>
        <p:nvSpPr>
          <p:cNvPr id="352" name="Shape 352"/>
          <p:cNvSpPr/>
          <p:nvPr/>
        </p:nvSpPr>
        <p:spPr>
          <a:xfrm>
            <a:off x="4211960" y="2985319"/>
            <a:ext cx="3310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1" lang="es-AR" sz="4400">
                <a:solidFill>
                  <a:srgbClr val="515151"/>
                </a:solidFill>
                <a:latin typeface="Calibri"/>
                <a:ea typeface="Calibri"/>
                <a:cs typeface="Calibri"/>
                <a:sym typeface="Calibri"/>
              </a:rPr>
              <a:t>TIPIFICACIÓN</a:t>
            </a:r>
          </a:p>
        </p:txBody>
      </p:sp>
      <p:sp>
        <p:nvSpPr>
          <p:cNvPr id="353" name="Shape 353"/>
          <p:cNvSpPr/>
          <p:nvPr/>
        </p:nvSpPr>
        <p:spPr>
          <a:xfrm>
            <a:off x="4100826" y="4551050"/>
            <a:ext cx="5168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1" lang="es-AR" sz="4400">
                <a:solidFill>
                  <a:srgbClr val="515151"/>
                </a:solidFill>
                <a:latin typeface="Calibri"/>
                <a:ea typeface="Calibri"/>
                <a:cs typeface="Calibri"/>
                <a:sym typeface="Calibri"/>
              </a:rPr>
              <a:t>INSTRUMENTACIÓN</a:t>
            </a:r>
          </a:p>
        </p:txBody>
      </p:sp>
      <p:sp>
        <p:nvSpPr>
          <p:cNvPr id="354" name="Shape 354"/>
          <p:cNvSpPr/>
          <p:nvPr/>
        </p:nvSpPr>
        <p:spPr>
          <a:xfrm>
            <a:off x="179511" y="3322712"/>
            <a:ext cx="4028400" cy="15843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CONSECUENCIAS</a:t>
            </a:r>
          </a:p>
        </p:txBody>
      </p:sp>
      <p:sp>
        <p:nvSpPr>
          <p:cNvPr id="355" name="Shape 35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356" name="Shape 356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156500" y="64325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type="ctrTitle"/>
          </p:nvPr>
        </p:nvSpPr>
        <p:spPr>
          <a:xfrm>
            <a:off x="729450" y="-217933"/>
            <a:ext cx="7688100" cy="22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s-AR" sz="44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</a:p>
        </p:txBody>
      </p:sp>
      <p:sp>
        <p:nvSpPr>
          <p:cNvPr id="363" name="Shape 36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364" name="Shape 364"/>
          <p:cNvSpPr/>
          <p:nvPr/>
        </p:nvSpPr>
        <p:spPr>
          <a:xfrm>
            <a:off x="323528" y="1484784"/>
            <a:ext cx="2520280" cy="936104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MECANISMOS PARA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“ENSAMBLAR”</a:t>
            </a:r>
          </a:p>
        </p:txBody>
      </p:sp>
      <p:sp>
        <p:nvSpPr>
          <p:cNvPr id="365" name="Shape 365"/>
          <p:cNvSpPr/>
          <p:nvPr/>
        </p:nvSpPr>
        <p:spPr>
          <a:xfrm>
            <a:off x="4572000" y="1496368"/>
            <a:ext cx="3528392" cy="936104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RELACIONES DE SUBORDINACIÓN EN UN ÁMBITO DE RELACIONES DE COORDINACIÓN</a:t>
            </a:r>
          </a:p>
        </p:txBody>
      </p:sp>
      <p:sp>
        <p:nvSpPr>
          <p:cNvPr id="366" name="Shape 366"/>
          <p:cNvSpPr/>
          <p:nvPr/>
        </p:nvSpPr>
        <p:spPr>
          <a:xfrm>
            <a:off x="1763688" y="3356992"/>
            <a:ext cx="4968552" cy="79208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VOLUNTAD POLÍTICA DE LOS ESTADOS</a:t>
            </a:r>
          </a:p>
        </p:txBody>
      </p:sp>
      <p:cxnSp>
        <p:nvCxnSpPr>
          <p:cNvPr id="367" name="Shape 367"/>
          <p:cNvCxnSpPr/>
          <p:nvPr/>
        </p:nvCxnSpPr>
        <p:spPr>
          <a:xfrm>
            <a:off x="2051720" y="4149080"/>
            <a:ext cx="0" cy="1728192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8" name="Shape 368"/>
          <p:cNvCxnSpPr/>
          <p:nvPr/>
        </p:nvCxnSpPr>
        <p:spPr>
          <a:xfrm>
            <a:off x="2051720" y="5877272"/>
            <a:ext cx="64807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369" name="Shape 369"/>
          <p:cNvCxnSpPr/>
          <p:nvPr/>
        </p:nvCxnSpPr>
        <p:spPr>
          <a:xfrm>
            <a:off x="2051720" y="5013176"/>
            <a:ext cx="648072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70" name="Shape 370"/>
          <p:cNvSpPr txBox="1"/>
          <p:nvPr/>
        </p:nvSpPr>
        <p:spPr>
          <a:xfrm>
            <a:off x="2699792" y="4835008"/>
            <a:ext cx="6497141" cy="356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PROBLEMÁTICA DE LA JURISDICCIÓN “INTERNACIONAL”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2699800" y="5566375"/>
            <a:ext cx="6035100" cy="6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PROBLEMÁTICA DE LA TIPIFICACIÓN DE DELITOS O CRÍMENES INTERNACIONALES</a:t>
            </a:r>
          </a:p>
        </p:txBody>
      </p:sp>
      <p:cxnSp>
        <p:nvCxnSpPr>
          <p:cNvPr id="372" name="Shape 372"/>
          <p:cNvCxnSpPr>
            <a:stCxn id="364" idx="6"/>
          </p:cNvCxnSpPr>
          <p:nvPr/>
        </p:nvCxnSpPr>
        <p:spPr>
          <a:xfrm>
            <a:off x="2843808" y="1952836"/>
            <a:ext cx="1656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373" name="Shape 373"/>
          <p:cNvCxnSpPr/>
          <p:nvPr/>
        </p:nvCxnSpPr>
        <p:spPr>
          <a:xfrm flipH="1">
            <a:off x="4247964" y="2432472"/>
            <a:ext cx="1700398" cy="852512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374" name="Shape 374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156500" y="64325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type="ctrTitle"/>
          </p:nvPr>
        </p:nvSpPr>
        <p:spPr>
          <a:xfrm>
            <a:off x="729450" y="2068075"/>
            <a:ext cx="7948200" cy="4126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s-AR" sz="4000">
                <a:solidFill>
                  <a:schemeClr val="dk1"/>
                </a:solidFill>
              </a:rPr>
              <a:t>Agradecemos a las autoridades de la Secretaría de Investigación de la Facultad de Derecho (UBA) por brindarnos esta oportunidad.</a:t>
            </a: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383" name="Shape 383"/>
          <p:cNvSpPr txBox="1"/>
          <p:nvPr>
            <p:ph idx="1" type="subTitle"/>
          </p:nvPr>
        </p:nvSpPr>
        <p:spPr>
          <a:xfrm>
            <a:off x="3465600" y="55083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1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ctrTitle"/>
          </p:nvPr>
        </p:nvSpPr>
        <p:spPr>
          <a:xfrm>
            <a:off x="685800" y="680121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s-AR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TERRITORIALIDAD DE LA LEY PENAL</a:t>
            </a:r>
          </a:p>
        </p:txBody>
      </p:sp>
      <p:sp>
        <p:nvSpPr>
          <p:cNvPr id="115" name="Shape 115"/>
          <p:cNvSpPr/>
          <p:nvPr/>
        </p:nvSpPr>
        <p:spPr>
          <a:xfrm>
            <a:off x="583950" y="2564900"/>
            <a:ext cx="2736300" cy="1562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0" i="0" lang="es-A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PRINCIPIO GENERAL</a:t>
            </a:r>
          </a:p>
        </p:txBody>
      </p:sp>
      <p:sp>
        <p:nvSpPr>
          <p:cNvPr id="116" name="Shape 116"/>
          <p:cNvSpPr/>
          <p:nvPr/>
        </p:nvSpPr>
        <p:spPr>
          <a:xfrm>
            <a:off x="3987552" y="3103953"/>
            <a:ext cx="978300" cy="484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5647928" y="2564904"/>
            <a:ext cx="2880300" cy="1562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0" i="0" lang="es-A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 APLICACIÓN</a:t>
            </a:r>
          </a:p>
        </p:txBody>
      </p:sp>
      <p:sp>
        <p:nvSpPr>
          <p:cNvPr id="118" name="Shape 118"/>
          <p:cNvSpPr/>
          <p:nvPr/>
        </p:nvSpPr>
        <p:spPr>
          <a:xfrm>
            <a:off x="5665000" y="4713950"/>
            <a:ext cx="2880300" cy="1584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s-A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EXTRATERRITORIALIDAD</a:t>
            </a:r>
          </a:p>
        </p:txBody>
      </p:sp>
      <p:sp>
        <p:nvSpPr>
          <p:cNvPr id="119" name="Shape 119"/>
          <p:cNvSpPr/>
          <p:nvPr/>
        </p:nvSpPr>
        <p:spPr>
          <a:xfrm>
            <a:off x="3987552" y="5202908"/>
            <a:ext cx="978300" cy="484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606800" y="4720950"/>
            <a:ext cx="2736300" cy="1562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AMPLIACIÓN DE LA JURISDICCIÓN PENAL DEL ESTADO</a:t>
            </a:r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122" name="Shape 122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7521025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Sergio Torres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930482" y="1806352"/>
            <a:ext cx="6984900" cy="23043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0" i="0" lang="es-A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 PRESENTAN CONFLICTOS CON EL ESTADO QUE EJERCE SU JURISDICCIÓN TERRITORIAL</a:t>
            </a:r>
          </a:p>
        </p:txBody>
      </p:sp>
      <p:sp>
        <p:nvSpPr>
          <p:cNvPr id="129" name="Shape 129"/>
          <p:cNvSpPr/>
          <p:nvPr/>
        </p:nvSpPr>
        <p:spPr>
          <a:xfrm>
            <a:off x="1043608" y="4462264"/>
            <a:ext cx="6871500" cy="20163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0" i="0" lang="es-A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POSIBLE SOLUCIÓN → EXTRADICIÓN </a:t>
            </a:r>
          </a:p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131" name="Shape 131"/>
          <p:cNvSpPr txBox="1"/>
          <p:nvPr>
            <p:ph type="title"/>
          </p:nvPr>
        </p:nvSpPr>
        <p:spPr>
          <a:xfrm>
            <a:off x="457200" y="427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79400" lvl="0" marL="0" marR="0" rtl="0"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s-AR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EXTRATERRITORIALIDAD</a:t>
            </a:r>
          </a:p>
        </p:txBody>
      </p:sp>
      <p:sp>
        <p:nvSpPr>
          <p:cNvPr id="132" name="Shape 132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7469725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Sergio Torres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ctrTitle"/>
          </p:nvPr>
        </p:nvSpPr>
        <p:spPr>
          <a:xfrm>
            <a:off x="685800" y="620689"/>
            <a:ext cx="7772400" cy="1872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51396" lvl="0" marL="0" marR="0" rtl="0" algn="ctr">
              <a:spcBef>
                <a:spcPts val="0"/>
              </a:spcBef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s-AR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 DE EXTRATERRITORIALIDAD</a:t>
            </a:r>
            <a:br>
              <a:rPr b="0" i="0" lang="es-AR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39" name="Shape 139"/>
          <p:cNvSpPr/>
          <p:nvPr/>
        </p:nvSpPr>
        <p:spPr>
          <a:xfrm>
            <a:off x="1763688" y="2276872"/>
            <a:ext cx="664741" cy="136843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1115616" y="4437112"/>
            <a:ext cx="1728192" cy="144016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0" i="0" lang="es-A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ESPAÑA</a:t>
            </a:r>
          </a:p>
        </p:txBody>
      </p:sp>
      <p:sp>
        <p:nvSpPr>
          <p:cNvPr id="141" name="Shape 141"/>
          <p:cNvSpPr/>
          <p:nvPr/>
        </p:nvSpPr>
        <p:spPr>
          <a:xfrm>
            <a:off x="3995936" y="4221088"/>
            <a:ext cx="4392488" cy="576064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1" i="0" lang="es-AR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principio personal o de personalidad Art. 23.2 LOPJ</a:t>
            </a:r>
          </a:p>
        </p:txBody>
      </p:sp>
      <p:sp>
        <p:nvSpPr>
          <p:cNvPr id="142" name="Shape 142"/>
          <p:cNvSpPr/>
          <p:nvPr/>
        </p:nvSpPr>
        <p:spPr>
          <a:xfrm>
            <a:off x="3995936" y="5013176"/>
            <a:ext cx="4392488" cy="576064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1" i="0" lang="es-AR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principio real o de protección Art. 23.3 LOPJ</a:t>
            </a:r>
          </a:p>
        </p:txBody>
      </p:sp>
      <p:sp>
        <p:nvSpPr>
          <p:cNvPr id="143" name="Shape 143"/>
          <p:cNvSpPr/>
          <p:nvPr/>
        </p:nvSpPr>
        <p:spPr>
          <a:xfrm>
            <a:off x="3995936" y="5733256"/>
            <a:ext cx="4392488" cy="648072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b="1" i="0" lang="es-AR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principio de universalidad o justicia mundial Art. 23.4 LOPJ</a:t>
            </a:r>
          </a:p>
        </p:txBody>
      </p:sp>
      <p:sp>
        <p:nvSpPr>
          <p:cNvPr id="144" name="Shape 144"/>
          <p:cNvSpPr/>
          <p:nvPr/>
        </p:nvSpPr>
        <p:spPr>
          <a:xfrm>
            <a:off x="2987824" y="4221088"/>
            <a:ext cx="587496" cy="2160240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  <p:sp>
        <p:nvSpPr>
          <p:cNvPr id="146" name="Shape 146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7374839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729450" y="7676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39700" lvl="0" marL="0" marR="0" rtl="0" algn="ctr">
              <a:spcBef>
                <a:spcPts val="0"/>
              </a:spcBef>
              <a:buClr>
                <a:schemeClr val="dk1"/>
              </a:buClr>
              <a:buSzPts val="2200"/>
              <a:buFont typeface="Calibri"/>
              <a:buNone/>
            </a:pPr>
            <a:r>
              <a:rPr b="0" i="0" lang="es-AR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SUBJETIVIDAD INTERNACIONAL</a:t>
            </a:r>
          </a:p>
        </p:txBody>
      </p:sp>
      <p:sp>
        <p:nvSpPr>
          <p:cNvPr id="154" name="Shape 154"/>
          <p:cNvSpPr/>
          <p:nvPr/>
        </p:nvSpPr>
        <p:spPr>
          <a:xfrm>
            <a:off x="3222750" y="4132950"/>
            <a:ext cx="2553900" cy="2224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ESTADO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SOBERANO</a:t>
            </a:r>
          </a:p>
        </p:txBody>
      </p:sp>
      <p:sp>
        <p:nvSpPr>
          <p:cNvPr id="155" name="Shape 155"/>
          <p:cNvSpPr/>
          <p:nvPr/>
        </p:nvSpPr>
        <p:spPr>
          <a:xfrm>
            <a:off x="3789859" y="4997974"/>
            <a:ext cx="1474500" cy="1368900"/>
          </a:xfrm>
          <a:custGeom>
            <a:pathLst>
              <a:path extrusionOk="0" h="120000" w="120000">
                <a:moveTo>
                  <a:pt x="59983" y="0"/>
                </a:moveTo>
                <a:lnTo>
                  <a:pt x="45988" y="45866"/>
                </a:lnTo>
                <a:lnTo>
                  <a:pt x="0" y="45866"/>
                </a:lnTo>
                <a:lnTo>
                  <a:pt x="37344" y="74472"/>
                </a:lnTo>
                <a:lnTo>
                  <a:pt x="23322" y="120000"/>
                </a:lnTo>
                <a:lnTo>
                  <a:pt x="59983" y="92111"/>
                </a:lnTo>
                <a:lnTo>
                  <a:pt x="96672" y="120000"/>
                </a:lnTo>
                <a:lnTo>
                  <a:pt x="82655" y="74472"/>
                </a:lnTo>
                <a:lnTo>
                  <a:pt x="120000" y="45866"/>
                </a:lnTo>
                <a:lnTo>
                  <a:pt x="74005" y="45866"/>
                </a:lnTo>
                <a:lnTo>
                  <a:pt x="59983" y="0"/>
                </a:lnTo>
                <a:close/>
              </a:path>
            </a:pathLst>
          </a:custGeom>
          <a:solidFill>
            <a:srgbClr val="888888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0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Individuos</a:t>
            </a:r>
          </a:p>
        </p:txBody>
      </p:sp>
      <p:sp>
        <p:nvSpPr>
          <p:cNvPr id="156" name="Shape 156"/>
          <p:cNvSpPr/>
          <p:nvPr/>
        </p:nvSpPr>
        <p:spPr>
          <a:xfrm>
            <a:off x="4860000" y="2005050"/>
            <a:ext cx="4137300" cy="1584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1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Capacidad para ser titulares de derechos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y deberes internacionales</a:t>
            </a:r>
          </a:p>
        </p:txBody>
      </p:sp>
      <p:cxnSp>
        <p:nvCxnSpPr>
          <p:cNvPr id="157" name="Shape 157"/>
          <p:cNvCxnSpPr/>
          <p:nvPr/>
        </p:nvCxnSpPr>
        <p:spPr>
          <a:xfrm>
            <a:off x="3384000" y="2801250"/>
            <a:ext cx="1368000" cy="0"/>
          </a:xfrm>
          <a:prstGeom prst="straightConnector1">
            <a:avLst/>
          </a:prstGeom>
          <a:noFill/>
          <a:ln cap="flat" cmpd="sng" w="9525">
            <a:solidFill>
              <a:srgbClr val="395E89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158" name="Shape 158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159" name="Shape 159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7278125" y="6382925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  <p:sp>
        <p:nvSpPr>
          <p:cNvPr id="161" name="Shape 161"/>
          <p:cNvSpPr/>
          <p:nvPr/>
        </p:nvSpPr>
        <p:spPr>
          <a:xfrm>
            <a:off x="729450" y="2339700"/>
            <a:ext cx="2370000" cy="9231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</a:rPr>
              <a:t>DIP clásico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-108200" y="310400"/>
            <a:ext cx="4646700" cy="183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77800" lvl="0" marL="0" marR="0" rtl="0" algn="ctr">
              <a:spcBef>
                <a:spcPts val="0"/>
              </a:spcBef>
              <a:buClr>
                <a:schemeClr val="dk1"/>
              </a:buClr>
              <a:buSzPts val="2800"/>
              <a:buFont typeface="Calibri"/>
              <a:buNone/>
            </a:pPr>
            <a:r>
              <a:rPr b="0" lang="es-A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DESDE LA DOCTRINA</a:t>
            </a:r>
          </a:p>
        </p:txBody>
      </p:sp>
      <p:sp>
        <p:nvSpPr>
          <p:cNvPr id="168" name="Shape 168"/>
          <p:cNvSpPr/>
          <p:nvPr/>
        </p:nvSpPr>
        <p:spPr>
          <a:xfrm>
            <a:off x="1270800" y="5164050"/>
            <a:ext cx="2088000" cy="1368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ESTADO</a:t>
            </a:r>
          </a:p>
        </p:txBody>
      </p:sp>
      <p:cxnSp>
        <p:nvCxnSpPr>
          <p:cNvPr id="169" name="Shape 169"/>
          <p:cNvCxnSpPr/>
          <p:nvPr/>
        </p:nvCxnSpPr>
        <p:spPr>
          <a:xfrm>
            <a:off x="3811800" y="5884050"/>
            <a:ext cx="2160000" cy="0"/>
          </a:xfrm>
          <a:prstGeom prst="straightConnector1">
            <a:avLst/>
          </a:prstGeom>
          <a:noFill/>
          <a:ln cap="flat" cmpd="sng" w="9525">
            <a:solidFill>
              <a:srgbClr val="395E89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170" name="Shape 170"/>
          <p:cNvSpPr txBox="1"/>
          <p:nvPr/>
        </p:nvSpPr>
        <p:spPr>
          <a:xfrm>
            <a:off x="4099800" y="5452051"/>
            <a:ext cx="14934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lang="es-A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derivación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380999" y="4507650"/>
            <a:ext cx="26286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1" lang="es-AR" sz="2400" u="sng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AKERHURST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4581775" y="2264500"/>
            <a:ext cx="4503300" cy="22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just">
              <a:spcBef>
                <a:spcPts val="0"/>
              </a:spcBef>
              <a:buNone/>
            </a:pPr>
            <a:r>
              <a:rPr b="1" lang="es-AR" sz="2400" u="sng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FRIEDMAN</a:t>
            </a:r>
            <a:r>
              <a:rPr lang="es-A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Distingue al individuo como sujeto de derechos y de obligaciones. </a:t>
            </a:r>
            <a:b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fórmula es obligar a los Estados a que respeten sus prerrogativas donde quiera que se encuentren.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361076" y="2313925"/>
            <a:ext cx="3738600" cy="19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just">
              <a:spcBef>
                <a:spcPts val="0"/>
              </a:spcBef>
              <a:buNone/>
            </a:pPr>
            <a:r>
              <a:rPr b="1" lang="es-AR" sz="2400" u="sng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CONFORTI</a:t>
            </a:r>
            <a:r>
              <a:rPr b="1" lang="es-A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0" lvl="0" marL="0" marR="0" rtl="0" algn="just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buNone/>
            </a:pP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“La Comunidad Internacional está estructurada como comunidad de gobernantes y no de gobernados”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175" name="Shape 175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7308900" y="63563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  <p:sp>
        <p:nvSpPr>
          <p:cNvPr id="177" name="Shape 177"/>
          <p:cNvSpPr/>
          <p:nvPr/>
        </p:nvSpPr>
        <p:spPr>
          <a:xfrm>
            <a:off x="6099675" y="5341325"/>
            <a:ext cx="2370000" cy="9231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</a:rPr>
              <a:t>Individuo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ctrTitle"/>
          </p:nvPr>
        </p:nvSpPr>
        <p:spPr>
          <a:xfrm>
            <a:off x="729450" y="10667"/>
            <a:ext cx="7688100" cy="22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90500" lvl="0" marL="0" marR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3000"/>
              <a:buFont typeface="Calibri"/>
              <a:buNone/>
            </a:pPr>
            <a:r>
              <a:rPr b="0" i="0" lang="es-AR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LEGITIMACIÓN ACTIVA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990600" y="2369250"/>
            <a:ext cx="7262100" cy="8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“Nosotros, los pueblos de las Naciones Unidas, resueltos a reafirmar la fe en los derechos fundamentales del hombre, en la dignidad y el valor de la persona humana, en la igualdad de derechos de hombres y mujeres y de las naciones grandes y pequeñas”</a:t>
            </a:r>
          </a:p>
        </p:txBody>
      </p:sp>
      <p:cxnSp>
        <p:nvCxnSpPr>
          <p:cNvPr id="185" name="Shape 185"/>
          <p:cNvCxnSpPr/>
          <p:nvPr/>
        </p:nvCxnSpPr>
        <p:spPr>
          <a:xfrm>
            <a:off x="4392000" y="4423051"/>
            <a:ext cx="0" cy="792000"/>
          </a:xfrm>
          <a:prstGeom prst="straightConnector1">
            <a:avLst/>
          </a:prstGeom>
          <a:noFill/>
          <a:ln cap="flat" cmpd="sng" w="9525">
            <a:solidFill>
              <a:srgbClr val="395E89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186" name="Shape 186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187" name="Shape 187"/>
          <p:cNvSpPr txBox="1"/>
          <p:nvPr>
            <p:ph idx="1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7080300" y="63563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  <p:sp>
        <p:nvSpPr>
          <p:cNvPr id="189" name="Shape 189"/>
          <p:cNvSpPr/>
          <p:nvPr/>
        </p:nvSpPr>
        <p:spPr>
          <a:xfrm>
            <a:off x="3204075" y="5341325"/>
            <a:ext cx="2370000" cy="9231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s-AR" sz="2400">
                <a:solidFill>
                  <a:srgbClr val="FFFFFF"/>
                </a:solidFill>
              </a:rPr>
              <a:t>DIDH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577050" y="920000"/>
            <a:ext cx="81000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71450" lvl="0" marL="0" marR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2700"/>
              <a:buFont typeface="Calibri"/>
              <a:buNone/>
            </a:pPr>
            <a:r>
              <a:rPr b="0" lang="es-A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CONCLUSIONES SOBRE LA LEGITIMACIÓN </a:t>
            </a:r>
          </a:p>
          <a:p>
            <a:pPr indent="-171450" lvl="0" marL="0" marR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2700"/>
              <a:buFont typeface="Calibri"/>
              <a:buNone/>
            </a:pPr>
            <a:r>
              <a:rPr b="0" lang="es-A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OBRAR</a:t>
            </a:r>
          </a:p>
        </p:txBody>
      </p:sp>
      <p:sp>
        <p:nvSpPr>
          <p:cNvPr id="196" name="Shape 196"/>
          <p:cNvSpPr txBox="1"/>
          <p:nvPr>
            <p:ph idx="4294967295" type="body"/>
          </p:nvPr>
        </p:nvSpPr>
        <p:spPr>
          <a:xfrm>
            <a:off x="336100" y="4537650"/>
            <a:ext cx="8569500" cy="37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524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s-A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legitimación pasiva requiere, necesariamente, de la existencia de un legitimado activo para obrar, pidiendo que se le protejan sus derechos fundamentales.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48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648001" y="2369250"/>
            <a:ext cx="2951999" cy="792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Legitimación pasiva</a:t>
            </a:r>
          </a:p>
        </p:txBody>
      </p:sp>
      <p:sp>
        <p:nvSpPr>
          <p:cNvPr id="198" name="Shape 198"/>
          <p:cNvSpPr/>
          <p:nvPr/>
        </p:nvSpPr>
        <p:spPr>
          <a:xfrm>
            <a:off x="648001" y="3377250"/>
            <a:ext cx="2951999" cy="792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Legitimación activa</a:t>
            </a:r>
          </a:p>
        </p:txBody>
      </p:sp>
      <p:sp>
        <p:nvSpPr>
          <p:cNvPr id="199" name="Shape 199"/>
          <p:cNvSpPr/>
          <p:nvPr/>
        </p:nvSpPr>
        <p:spPr>
          <a:xfrm>
            <a:off x="4788000" y="2369250"/>
            <a:ext cx="2736000" cy="792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Relaciones de subordinación</a:t>
            </a:r>
          </a:p>
        </p:txBody>
      </p:sp>
      <p:sp>
        <p:nvSpPr>
          <p:cNvPr id="200" name="Shape 200"/>
          <p:cNvSpPr/>
          <p:nvPr/>
        </p:nvSpPr>
        <p:spPr>
          <a:xfrm>
            <a:off x="4788000" y="3305250"/>
            <a:ext cx="2736000" cy="936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80808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000" lIns="90000" rIns="90000" wrap="square" tIns="450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rPr lang="es-AR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Relaciones de coordinación</a:t>
            </a:r>
          </a:p>
        </p:txBody>
      </p:sp>
      <p:cxnSp>
        <p:nvCxnSpPr>
          <p:cNvPr id="201" name="Shape 201"/>
          <p:cNvCxnSpPr/>
          <p:nvPr/>
        </p:nvCxnSpPr>
        <p:spPr>
          <a:xfrm>
            <a:off x="3672000" y="2729250"/>
            <a:ext cx="1080001" cy="0"/>
          </a:xfrm>
          <a:prstGeom prst="straightConnector1">
            <a:avLst/>
          </a:prstGeom>
          <a:noFill/>
          <a:ln cap="flat" cmpd="sng" w="9525">
            <a:solidFill>
              <a:srgbClr val="395E89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202" name="Shape 202"/>
          <p:cNvCxnSpPr/>
          <p:nvPr/>
        </p:nvCxnSpPr>
        <p:spPr>
          <a:xfrm>
            <a:off x="3672000" y="3773250"/>
            <a:ext cx="1080001" cy="0"/>
          </a:xfrm>
          <a:prstGeom prst="straightConnector1">
            <a:avLst/>
          </a:prstGeom>
          <a:noFill/>
          <a:ln cap="flat" cmpd="sng" w="9525">
            <a:solidFill>
              <a:srgbClr val="395E89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203" name="Shape 20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s-AR"/>
              <a:t>‹#›</a:t>
            </a:fld>
          </a:p>
        </p:txBody>
      </p:sp>
      <p:sp>
        <p:nvSpPr>
          <p:cNvPr id="204" name="Shape 204"/>
          <p:cNvSpPr txBox="1"/>
          <p:nvPr>
            <p:ph idx="4294967295" type="subTitle"/>
          </p:nvPr>
        </p:nvSpPr>
        <p:spPr>
          <a:xfrm>
            <a:off x="7047000" y="21978"/>
            <a:ext cx="2295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70624" lvl="0" marL="0" marR="0" rtl="0" algn="ctr">
              <a:lnSpc>
                <a:spcPct val="80000"/>
              </a:lnSpc>
              <a:spcBef>
                <a:spcPts val="537"/>
              </a:spcBef>
              <a:buClr>
                <a:srgbClr val="888888"/>
              </a:buClr>
              <a:buSzPts val="2687"/>
              <a:buFont typeface="Arial"/>
              <a:buNone/>
            </a:pPr>
            <a:r>
              <a:rPr b="0" i="0" lang="es-AR" sz="268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DCT 1437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7080300" y="6356350"/>
            <a:ext cx="23700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-A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Dr. David Villarreal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